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2" r:id="rId2"/>
    <p:sldId id="264" r:id="rId3"/>
    <p:sldId id="261" r:id="rId4"/>
    <p:sldId id="266" r:id="rId5"/>
    <p:sldId id="263" r:id="rId6"/>
    <p:sldId id="268" r:id="rId7"/>
    <p:sldId id="269" r:id="rId8"/>
    <p:sldId id="272"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0" d="100"/>
          <a:sy n="70" d="100"/>
        </p:scale>
        <p:origin x="-61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260761-461D-4574-96D1-F2D5C7964709}" type="datetimeFigureOut">
              <a:rPr lang="fr-FR" smtClean="0"/>
              <a:t>19/09/2018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A7171C-DBF1-4C71-BD70-A356F78E70B4}" type="slidenum">
              <a:rPr lang="fr-FR" smtClean="0"/>
              <a:t>‹N°›</a:t>
            </a:fld>
            <a:endParaRPr lang="fr-FR"/>
          </a:p>
        </p:txBody>
      </p:sp>
    </p:spTree>
    <p:extLst>
      <p:ext uri="{BB962C8B-B14F-4D97-AF65-F5344CB8AC3E}">
        <p14:creationId xmlns:p14="http://schemas.microsoft.com/office/powerpoint/2010/main" val="1242021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EUSAAR and </a:t>
            </a:r>
            <a:r>
              <a:rPr lang="en-US" dirty="0" err="1" smtClean="0"/>
              <a:t>NitroEurope</a:t>
            </a:r>
            <a:r>
              <a:rPr lang="en-US" dirty="0" smtClean="0"/>
              <a:t> has just ended. These have been essential for better coverage of advanced aerosol and nitrogen measurements, respectively</a:t>
            </a:r>
          </a:p>
          <a:p>
            <a:endParaRPr lang="en-US" dirty="0" smtClean="0"/>
          </a:p>
          <a:p>
            <a:r>
              <a:rPr lang="en-US" dirty="0" smtClean="0"/>
              <a:t>Hopefully ACTRIS will have the same impact for VOC</a:t>
            </a:r>
          </a:p>
          <a:p>
            <a:endParaRPr lang="en-US" dirty="0"/>
          </a:p>
        </p:txBody>
      </p:sp>
      <p:sp>
        <p:nvSpPr>
          <p:cNvPr id="4" name="Slide Number Placeholder 3"/>
          <p:cNvSpPr>
            <a:spLocks noGrp="1"/>
          </p:cNvSpPr>
          <p:nvPr>
            <p:ph type="sldNum" sz="quarter" idx="10"/>
          </p:nvPr>
        </p:nvSpPr>
        <p:spPr/>
        <p:txBody>
          <a:bodyPr/>
          <a:lstStyle/>
          <a:p>
            <a:pPr>
              <a:defRPr/>
            </a:pPr>
            <a:fld id="{37B73DF1-A5FE-4ECB-AA9E-732CE43B9971}" type="slidenum">
              <a:rPr lang="nb-NO" smtClean="0"/>
              <a:pPr>
                <a:defRPr/>
              </a:pPr>
              <a:t>3</a:t>
            </a:fld>
            <a:endParaRPr lang="nb-NO"/>
          </a:p>
        </p:txBody>
      </p:sp>
    </p:spTree>
    <p:extLst>
      <p:ext uri="{BB962C8B-B14F-4D97-AF65-F5344CB8AC3E}">
        <p14:creationId xmlns:p14="http://schemas.microsoft.com/office/powerpoint/2010/main" val="1446405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8153D5E-D5FC-4E45-980F-EAB310388E0F}" type="slidenum">
              <a:rPr lang="fr-FR" smtClean="0"/>
              <a:pPr/>
              <a:t>4</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DF5DCA11-BBE7-44C9-AD71-797F464E96B6}" type="slidenum">
              <a:rPr lang="fr-FR" smtClean="0"/>
              <a:pPr/>
              <a:t>7</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4B2037-2CCF-41A3-9A9F-5D5993E548F5}" type="slidenum">
              <a:rPr lang="fr-FR"/>
              <a:pPr/>
              <a:t>8</a:t>
            </a:fld>
            <a:endParaRPr lang="fr-F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4AA100C-8AFC-4D3D-AD96-36C67A8088DE}" type="datetimeFigureOut">
              <a:rPr lang="fr-FR" smtClean="0"/>
              <a:t>19/09/2018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B4D9162-34B5-4433-9A1B-92C660888208}" type="slidenum">
              <a:rPr lang="fr-FR" smtClean="0"/>
              <a:t>‹N°›</a:t>
            </a:fld>
            <a:endParaRPr lang="fr-FR"/>
          </a:p>
        </p:txBody>
      </p:sp>
    </p:spTree>
    <p:extLst>
      <p:ext uri="{BB962C8B-B14F-4D97-AF65-F5344CB8AC3E}">
        <p14:creationId xmlns:p14="http://schemas.microsoft.com/office/powerpoint/2010/main" val="331961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4AA100C-8AFC-4D3D-AD96-36C67A8088DE}" type="datetimeFigureOut">
              <a:rPr lang="fr-FR" smtClean="0"/>
              <a:t>19/09/2018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B4D9162-34B5-4433-9A1B-92C660888208}" type="slidenum">
              <a:rPr lang="fr-FR" smtClean="0"/>
              <a:t>‹N°›</a:t>
            </a:fld>
            <a:endParaRPr lang="fr-FR"/>
          </a:p>
        </p:txBody>
      </p:sp>
    </p:spTree>
    <p:extLst>
      <p:ext uri="{BB962C8B-B14F-4D97-AF65-F5344CB8AC3E}">
        <p14:creationId xmlns:p14="http://schemas.microsoft.com/office/powerpoint/2010/main" val="4274179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4AA100C-8AFC-4D3D-AD96-36C67A8088DE}" type="datetimeFigureOut">
              <a:rPr lang="fr-FR" smtClean="0"/>
              <a:t>19/09/2018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B4D9162-34B5-4433-9A1B-92C660888208}" type="slidenum">
              <a:rPr lang="fr-FR" smtClean="0"/>
              <a:t>‹N°›</a:t>
            </a:fld>
            <a:endParaRPr lang="fr-FR"/>
          </a:p>
        </p:txBody>
      </p:sp>
    </p:spTree>
    <p:extLst>
      <p:ext uri="{BB962C8B-B14F-4D97-AF65-F5344CB8AC3E}">
        <p14:creationId xmlns:p14="http://schemas.microsoft.com/office/powerpoint/2010/main" val="3616713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fr-FR" noProof="0" dirty="0" smtClean="0"/>
              <a:t>Chapitre 0 : Titre</a:t>
            </a:r>
            <a:endParaRPr lang="fr-FR" dirty="0"/>
          </a:p>
        </p:txBody>
      </p:sp>
      <p:sp>
        <p:nvSpPr>
          <p:cNvPr id="4" name="Espace réservé de la date 3"/>
          <p:cNvSpPr>
            <a:spLocks noGrp="1"/>
          </p:cNvSpPr>
          <p:nvPr>
            <p:ph type="dt" sz="half" idx="10"/>
          </p:nvPr>
        </p:nvSpPr>
        <p:spPr bwMode="gray"/>
        <p:txBody>
          <a:bodyPr/>
          <a:lstStyle/>
          <a:p>
            <a:fld id="{F5FA44F8-9F4E-42A0-A7AB-0C1DE22C1FDF}" type="datetime1">
              <a:rPr lang="fr-FR" smtClean="0"/>
              <a:pPr/>
              <a:t>19/09/2018</a:t>
            </a:fld>
            <a:endParaRPr lang="fr-FR"/>
          </a:p>
        </p:txBody>
      </p:sp>
      <p:sp>
        <p:nvSpPr>
          <p:cNvPr id="5" name="Espace réservé du pied de page 4"/>
          <p:cNvSpPr>
            <a:spLocks noGrp="1"/>
          </p:cNvSpPr>
          <p:nvPr>
            <p:ph type="ftr" sz="quarter" idx="11"/>
          </p:nvPr>
        </p:nvSpPr>
        <p:spPr bwMode="gray"/>
        <p:txBody>
          <a:bodyPr/>
          <a:lstStyle/>
          <a:p>
            <a:r>
              <a:rPr lang="fr-FR" smtClean="0"/>
              <a:t>Titre de la présentation - menu « Insertion / En-tête et pied de page »</a:t>
            </a:r>
            <a:endParaRPr lang="fr-FR"/>
          </a:p>
        </p:txBody>
      </p:sp>
      <p:sp>
        <p:nvSpPr>
          <p:cNvPr id="6" name="Espace réservé du numéro de diapositive 5"/>
          <p:cNvSpPr>
            <a:spLocks noGrp="1"/>
          </p:cNvSpPr>
          <p:nvPr>
            <p:ph type="sldNum" sz="quarter" idx="12"/>
          </p:nvPr>
        </p:nvSpPr>
        <p:spPr bwMode="gray"/>
        <p:txBody>
          <a:bodyPr/>
          <a:lstStyle/>
          <a:p>
            <a:fld id="{340BB21B-9BEF-40D7-A347-5FAA069EF9D6}" type="slidenum">
              <a:rPr lang="fr-FR" smtClean="0"/>
              <a:pPr/>
              <a:t>‹N°›</a:t>
            </a:fld>
            <a:endParaRPr lang="fr-FR"/>
          </a:p>
        </p:txBody>
      </p:sp>
      <p:sp>
        <p:nvSpPr>
          <p:cNvPr id="9" name="Espace réservé du texte 8"/>
          <p:cNvSpPr>
            <a:spLocks noGrp="1"/>
          </p:cNvSpPr>
          <p:nvPr>
            <p:ph type="body" sz="quarter" idx="13" hasCustomPrompt="1"/>
          </p:nvPr>
        </p:nvSpPr>
        <p:spPr bwMode="gray">
          <a:xfrm>
            <a:off x="825600" y="464400"/>
            <a:ext cx="9360000" cy="453600"/>
          </a:xfrm>
        </p:spPr>
        <p:txBody>
          <a:bodyPr/>
          <a:lstStyle>
            <a:lvl1pPr>
              <a:defRPr sz="1200" cap="none" baseline="0">
                <a:solidFill>
                  <a:schemeClr val="tx1"/>
                </a:solidFill>
              </a:defRPr>
            </a:lvl1pPr>
          </a:lstStyle>
          <a:p>
            <a:pPr lvl="0"/>
            <a:r>
              <a:rPr lang="fr-FR" dirty="0" smtClean="0"/>
              <a:t>0.0 Titre</a:t>
            </a:r>
            <a:endParaRPr lang="fr-FR" dirty="0"/>
          </a:p>
        </p:txBody>
      </p:sp>
      <p:sp>
        <p:nvSpPr>
          <p:cNvPr id="11" name="Espace réservé du contenu 2"/>
          <p:cNvSpPr>
            <a:spLocks noGrp="1"/>
          </p:cNvSpPr>
          <p:nvPr>
            <p:ph idx="14"/>
          </p:nvPr>
        </p:nvSpPr>
        <p:spPr bwMode="gray">
          <a:xfrm>
            <a:off x="823384" y="1512888"/>
            <a:ext cx="10532533" cy="42926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710316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pic>
        <p:nvPicPr>
          <p:cNvPr id="9" name="Image 8" descr="SLIDEintérieur 2.jpg"/>
          <p:cNvPicPr>
            <a:picLocks noChangeAspect="1"/>
          </p:cNvPicPr>
          <p:nvPr/>
        </p:nvPicPr>
        <p:blipFill>
          <a:blip r:embed="rId2" cstate="print"/>
          <a:stretch>
            <a:fillRect/>
          </a:stretch>
        </p:blipFill>
        <p:spPr>
          <a:xfrm>
            <a:off x="0" y="0"/>
            <a:ext cx="12192000" cy="6858000"/>
          </a:xfrm>
          <a:prstGeom prst="rect">
            <a:avLst/>
          </a:prstGeom>
        </p:spPr>
      </p:pic>
      <p:sp>
        <p:nvSpPr>
          <p:cNvPr id="5" name="Espace réservé du pied de page 4"/>
          <p:cNvSpPr>
            <a:spLocks noGrp="1"/>
          </p:cNvSpPr>
          <p:nvPr>
            <p:ph type="ftr" sz="quarter" idx="11"/>
          </p:nvPr>
        </p:nvSpPr>
        <p:spPr/>
        <p:txBody>
          <a:bodyPr/>
          <a:lstStyle/>
          <a:p>
            <a:r>
              <a:rPr lang="fr-FR" dirty="0" smtClean="0"/>
              <a:t>Journée des acteurs LCSQA 2014</a:t>
            </a:r>
          </a:p>
        </p:txBody>
      </p:sp>
      <p:pic>
        <p:nvPicPr>
          <p:cNvPr id="7" name="Picture 2" descr="Mines_Douai_BURO"/>
          <p:cNvPicPr>
            <a:picLocks noChangeAspect="1" noChangeArrowheads="1"/>
          </p:cNvPicPr>
          <p:nvPr userDrawn="1"/>
        </p:nvPicPr>
        <p:blipFill>
          <a:blip r:embed="rId3" cstate="print"/>
          <a:srcRect/>
          <a:stretch>
            <a:fillRect/>
          </a:stretch>
        </p:blipFill>
        <p:spPr bwMode="auto">
          <a:xfrm>
            <a:off x="-57379" y="0"/>
            <a:ext cx="1007435" cy="755576"/>
          </a:xfrm>
          <a:prstGeom prst="rect">
            <a:avLst/>
          </a:prstGeom>
          <a:noFill/>
          <a:ln w="9525">
            <a:noFill/>
            <a:miter lim="800000"/>
            <a:headEnd/>
            <a:tailEnd/>
          </a:ln>
        </p:spPr>
      </p:pic>
      <p:sp>
        <p:nvSpPr>
          <p:cNvPr id="19" name="Espace réservé du numéro de diapositive 11"/>
          <p:cNvSpPr txBox="1">
            <a:spLocks/>
          </p:cNvSpPr>
          <p:nvPr userDrawn="1"/>
        </p:nvSpPr>
        <p:spPr>
          <a:xfrm>
            <a:off x="47109" y="6394976"/>
            <a:ext cx="576284" cy="373688"/>
          </a:xfrm>
          <a:prstGeom prst="rect">
            <a:avLst/>
          </a:prstGeom>
          <a:solidFill>
            <a:schemeClr val="bg1"/>
          </a:solidFill>
          <a:ln w="15875">
            <a:solidFill>
              <a:srgbClr val="92D050"/>
            </a:solidFill>
          </a:ln>
          <a:effectLst>
            <a:outerShdw blurRad="50800" dist="38100" dir="8100000" algn="tr" rotWithShape="0">
              <a:prstClr val="black">
                <a:alpha val="40000"/>
              </a:prstClr>
            </a:outerShdw>
          </a:effectLst>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827530A-EF83-4391-BDF0-74E2C774A910}" type="slidenum">
              <a:rPr lang="fr-FR" b="1" smtClean="0">
                <a:latin typeface="Verdana" pitchFamily="34" charset="0"/>
                <a:ea typeface="Verdana" pitchFamily="34" charset="0"/>
                <a:cs typeface="Verdana" pitchFamily="34" charset="0"/>
              </a:rPr>
              <a:pPr algn="ctr"/>
              <a:t>‹N°›</a:t>
            </a:fld>
            <a:endParaRPr lang="fr-FR"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485200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iapositive de titre">
    <p:spTree>
      <p:nvGrpSpPr>
        <p:cNvPr id="1" name=""/>
        <p:cNvGrpSpPr/>
        <p:nvPr/>
      </p:nvGrpSpPr>
      <p:grpSpPr>
        <a:xfrm>
          <a:off x="0" y="0"/>
          <a:ext cx="0" cy="0"/>
          <a:chOff x="0" y="0"/>
          <a:chExt cx="0" cy="0"/>
        </a:xfrm>
      </p:grpSpPr>
      <p:pic>
        <p:nvPicPr>
          <p:cNvPr id="9" name="Image 8" descr="SLIDEintérieur 2.jpg"/>
          <p:cNvPicPr>
            <a:picLocks noChangeAspect="1"/>
          </p:cNvPicPr>
          <p:nvPr/>
        </p:nvPicPr>
        <p:blipFill>
          <a:blip r:embed="rId2" cstate="print"/>
          <a:stretch>
            <a:fillRect/>
          </a:stretch>
        </p:blipFill>
        <p:spPr>
          <a:xfrm>
            <a:off x="0" y="0"/>
            <a:ext cx="12192000" cy="6858000"/>
          </a:xfrm>
          <a:prstGeom prst="rect">
            <a:avLst/>
          </a:prstGeom>
        </p:spPr>
      </p:pic>
      <p:sp>
        <p:nvSpPr>
          <p:cNvPr id="5" name="Espace réservé du pied de page 4"/>
          <p:cNvSpPr>
            <a:spLocks noGrp="1"/>
          </p:cNvSpPr>
          <p:nvPr>
            <p:ph type="ftr" sz="quarter" idx="11"/>
          </p:nvPr>
        </p:nvSpPr>
        <p:spPr/>
        <p:txBody>
          <a:bodyPr/>
          <a:lstStyle/>
          <a:p>
            <a:r>
              <a:rPr lang="fr-FR" dirty="0" smtClean="0"/>
              <a:t>Journée des acteurs LCSQA 2014</a:t>
            </a:r>
          </a:p>
        </p:txBody>
      </p:sp>
      <p:pic>
        <p:nvPicPr>
          <p:cNvPr id="7" name="Picture 2" descr="Mines_Douai_BURO"/>
          <p:cNvPicPr>
            <a:picLocks noChangeAspect="1" noChangeArrowheads="1"/>
          </p:cNvPicPr>
          <p:nvPr userDrawn="1"/>
        </p:nvPicPr>
        <p:blipFill>
          <a:blip r:embed="rId3" cstate="print"/>
          <a:srcRect/>
          <a:stretch>
            <a:fillRect/>
          </a:stretch>
        </p:blipFill>
        <p:spPr bwMode="auto">
          <a:xfrm>
            <a:off x="-57379" y="0"/>
            <a:ext cx="1007435" cy="755576"/>
          </a:xfrm>
          <a:prstGeom prst="rect">
            <a:avLst/>
          </a:prstGeom>
          <a:noFill/>
          <a:ln w="9525">
            <a:noFill/>
            <a:miter lim="800000"/>
            <a:headEnd/>
            <a:tailEnd/>
          </a:ln>
        </p:spPr>
      </p:pic>
      <p:sp>
        <p:nvSpPr>
          <p:cNvPr id="19" name="Espace réservé du numéro de diapositive 11"/>
          <p:cNvSpPr txBox="1">
            <a:spLocks/>
          </p:cNvSpPr>
          <p:nvPr userDrawn="1"/>
        </p:nvSpPr>
        <p:spPr>
          <a:xfrm>
            <a:off x="47109" y="6394976"/>
            <a:ext cx="576284" cy="373688"/>
          </a:xfrm>
          <a:prstGeom prst="rect">
            <a:avLst/>
          </a:prstGeom>
          <a:solidFill>
            <a:schemeClr val="bg1"/>
          </a:solidFill>
          <a:ln w="15875">
            <a:solidFill>
              <a:srgbClr val="92D050"/>
            </a:solidFill>
          </a:ln>
          <a:effectLst>
            <a:outerShdw blurRad="50800" dist="38100" dir="8100000" algn="tr" rotWithShape="0">
              <a:prstClr val="black">
                <a:alpha val="40000"/>
              </a:prstClr>
            </a:outerShdw>
          </a:effectLst>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827530A-EF83-4391-BDF0-74E2C774A910}" type="slidenum">
              <a:rPr lang="fr-FR" b="1" smtClean="0">
                <a:latin typeface="Verdana" pitchFamily="34" charset="0"/>
                <a:ea typeface="Verdana" pitchFamily="34" charset="0"/>
                <a:cs typeface="Verdana" pitchFamily="34" charset="0"/>
              </a:rPr>
              <a:pPr algn="ctr"/>
              <a:t>‹N°›</a:t>
            </a:fld>
            <a:endParaRPr lang="fr-FR"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485200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Diapositive de titre">
    <p:spTree>
      <p:nvGrpSpPr>
        <p:cNvPr id="1" name=""/>
        <p:cNvGrpSpPr/>
        <p:nvPr/>
      </p:nvGrpSpPr>
      <p:grpSpPr>
        <a:xfrm>
          <a:off x="0" y="0"/>
          <a:ext cx="0" cy="0"/>
          <a:chOff x="0" y="0"/>
          <a:chExt cx="0" cy="0"/>
        </a:xfrm>
      </p:grpSpPr>
      <p:pic>
        <p:nvPicPr>
          <p:cNvPr id="9" name="Image 8" descr="SLIDEintérieur 2.jpg"/>
          <p:cNvPicPr>
            <a:picLocks noChangeAspect="1"/>
          </p:cNvPicPr>
          <p:nvPr/>
        </p:nvPicPr>
        <p:blipFill>
          <a:blip r:embed="rId2" cstate="print"/>
          <a:stretch>
            <a:fillRect/>
          </a:stretch>
        </p:blipFill>
        <p:spPr>
          <a:xfrm>
            <a:off x="0" y="0"/>
            <a:ext cx="12192000" cy="6858000"/>
          </a:xfrm>
          <a:prstGeom prst="rect">
            <a:avLst/>
          </a:prstGeom>
        </p:spPr>
      </p:pic>
      <p:sp>
        <p:nvSpPr>
          <p:cNvPr id="5" name="Espace réservé du pied de page 4"/>
          <p:cNvSpPr>
            <a:spLocks noGrp="1"/>
          </p:cNvSpPr>
          <p:nvPr>
            <p:ph type="ftr" sz="quarter" idx="11"/>
          </p:nvPr>
        </p:nvSpPr>
        <p:spPr/>
        <p:txBody>
          <a:bodyPr/>
          <a:lstStyle/>
          <a:p>
            <a:r>
              <a:rPr lang="fr-FR" dirty="0" smtClean="0"/>
              <a:t>Journée des acteurs LCSQA 2014</a:t>
            </a:r>
          </a:p>
        </p:txBody>
      </p:sp>
      <p:pic>
        <p:nvPicPr>
          <p:cNvPr id="7" name="Picture 2" descr="Mines_Douai_BURO"/>
          <p:cNvPicPr>
            <a:picLocks noChangeAspect="1" noChangeArrowheads="1"/>
          </p:cNvPicPr>
          <p:nvPr userDrawn="1"/>
        </p:nvPicPr>
        <p:blipFill>
          <a:blip r:embed="rId3" cstate="print"/>
          <a:srcRect/>
          <a:stretch>
            <a:fillRect/>
          </a:stretch>
        </p:blipFill>
        <p:spPr bwMode="auto">
          <a:xfrm>
            <a:off x="-57379" y="0"/>
            <a:ext cx="1007435" cy="755576"/>
          </a:xfrm>
          <a:prstGeom prst="rect">
            <a:avLst/>
          </a:prstGeom>
          <a:noFill/>
          <a:ln w="9525">
            <a:noFill/>
            <a:miter lim="800000"/>
            <a:headEnd/>
            <a:tailEnd/>
          </a:ln>
        </p:spPr>
      </p:pic>
      <p:sp>
        <p:nvSpPr>
          <p:cNvPr id="19" name="Espace réservé du numéro de diapositive 11"/>
          <p:cNvSpPr txBox="1">
            <a:spLocks/>
          </p:cNvSpPr>
          <p:nvPr userDrawn="1"/>
        </p:nvSpPr>
        <p:spPr>
          <a:xfrm>
            <a:off x="47109" y="6394976"/>
            <a:ext cx="576284" cy="373688"/>
          </a:xfrm>
          <a:prstGeom prst="rect">
            <a:avLst/>
          </a:prstGeom>
          <a:solidFill>
            <a:schemeClr val="bg1"/>
          </a:solidFill>
          <a:ln w="15875">
            <a:solidFill>
              <a:srgbClr val="92D050"/>
            </a:solidFill>
          </a:ln>
          <a:effectLst>
            <a:outerShdw blurRad="50800" dist="38100" dir="8100000" algn="tr" rotWithShape="0">
              <a:prstClr val="black">
                <a:alpha val="40000"/>
              </a:prstClr>
            </a:outerShdw>
          </a:effectLst>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827530A-EF83-4391-BDF0-74E2C774A910}" type="slidenum">
              <a:rPr lang="fr-FR" b="1" smtClean="0">
                <a:latin typeface="Verdana" pitchFamily="34" charset="0"/>
                <a:ea typeface="Verdana" pitchFamily="34" charset="0"/>
                <a:cs typeface="Verdana" pitchFamily="34" charset="0"/>
              </a:rPr>
              <a:pPr algn="ctr"/>
              <a:t>‹N°›</a:t>
            </a:fld>
            <a:endParaRPr lang="fr-FR"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485200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4AA100C-8AFC-4D3D-AD96-36C67A8088DE}" type="datetimeFigureOut">
              <a:rPr lang="fr-FR" smtClean="0"/>
              <a:t>19/09/2018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B4D9162-34B5-4433-9A1B-92C660888208}" type="slidenum">
              <a:rPr lang="fr-FR" smtClean="0"/>
              <a:t>‹N°›</a:t>
            </a:fld>
            <a:endParaRPr lang="fr-FR"/>
          </a:p>
        </p:txBody>
      </p:sp>
    </p:spTree>
    <p:extLst>
      <p:ext uri="{BB962C8B-B14F-4D97-AF65-F5344CB8AC3E}">
        <p14:creationId xmlns:p14="http://schemas.microsoft.com/office/powerpoint/2010/main" val="3378236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4AA100C-8AFC-4D3D-AD96-36C67A8088DE}" type="datetimeFigureOut">
              <a:rPr lang="fr-FR" smtClean="0"/>
              <a:t>19/09/2018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B4D9162-34B5-4433-9A1B-92C660888208}" type="slidenum">
              <a:rPr lang="fr-FR" smtClean="0"/>
              <a:t>‹N°›</a:t>
            </a:fld>
            <a:endParaRPr lang="fr-FR"/>
          </a:p>
        </p:txBody>
      </p:sp>
    </p:spTree>
    <p:extLst>
      <p:ext uri="{BB962C8B-B14F-4D97-AF65-F5344CB8AC3E}">
        <p14:creationId xmlns:p14="http://schemas.microsoft.com/office/powerpoint/2010/main" val="1925581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4AA100C-8AFC-4D3D-AD96-36C67A8088DE}" type="datetimeFigureOut">
              <a:rPr lang="fr-FR" smtClean="0"/>
              <a:t>19/09/2018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B4D9162-34B5-4433-9A1B-92C660888208}" type="slidenum">
              <a:rPr lang="fr-FR" smtClean="0"/>
              <a:t>‹N°›</a:t>
            </a:fld>
            <a:endParaRPr lang="fr-FR"/>
          </a:p>
        </p:txBody>
      </p:sp>
    </p:spTree>
    <p:extLst>
      <p:ext uri="{BB962C8B-B14F-4D97-AF65-F5344CB8AC3E}">
        <p14:creationId xmlns:p14="http://schemas.microsoft.com/office/powerpoint/2010/main" val="1844559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4AA100C-8AFC-4D3D-AD96-36C67A8088DE}" type="datetimeFigureOut">
              <a:rPr lang="fr-FR" smtClean="0"/>
              <a:t>19/09/2018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B4D9162-34B5-4433-9A1B-92C660888208}" type="slidenum">
              <a:rPr lang="fr-FR" smtClean="0"/>
              <a:t>‹N°›</a:t>
            </a:fld>
            <a:endParaRPr lang="fr-FR"/>
          </a:p>
        </p:txBody>
      </p:sp>
    </p:spTree>
    <p:extLst>
      <p:ext uri="{BB962C8B-B14F-4D97-AF65-F5344CB8AC3E}">
        <p14:creationId xmlns:p14="http://schemas.microsoft.com/office/powerpoint/2010/main" val="599433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4AA100C-8AFC-4D3D-AD96-36C67A8088DE}" type="datetimeFigureOut">
              <a:rPr lang="fr-FR" smtClean="0"/>
              <a:t>19/09/2018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B4D9162-34B5-4433-9A1B-92C660888208}" type="slidenum">
              <a:rPr lang="fr-FR" smtClean="0"/>
              <a:t>‹N°›</a:t>
            </a:fld>
            <a:endParaRPr lang="fr-FR"/>
          </a:p>
        </p:txBody>
      </p:sp>
    </p:spTree>
    <p:extLst>
      <p:ext uri="{BB962C8B-B14F-4D97-AF65-F5344CB8AC3E}">
        <p14:creationId xmlns:p14="http://schemas.microsoft.com/office/powerpoint/2010/main" val="2042178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4AA100C-8AFC-4D3D-AD96-36C67A8088DE}" type="datetimeFigureOut">
              <a:rPr lang="fr-FR" smtClean="0"/>
              <a:t>19/09/2018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B4D9162-34B5-4433-9A1B-92C660888208}" type="slidenum">
              <a:rPr lang="fr-FR" smtClean="0"/>
              <a:t>‹N°›</a:t>
            </a:fld>
            <a:endParaRPr lang="fr-FR"/>
          </a:p>
        </p:txBody>
      </p:sp>
    </p:spTree>
    <p:extLst>
      <p:ext uri="{BB962C8B-B14F-4D97-AF65-F5344CB8AC3E}">
        <p14:creationId xmlns:p14="http://schemas.microsoft.com/office/powerpoint/2010/main" val="1595934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4AA100C-8AFC-4D3D-AD96-36C67A8088DE}" type="datetimeFigureOut">
              <a:rPr lang="fr-FR" smtClean="0"/>
              <a:t>19/09/2018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B4D9162-34B5-4433-9A1B-92C660888208}" type="slidenum">
              <a:rPr lang="fr-FR" smtClean="0"/>
              <a:t>‹N°›</a:t>
            </a:fld>
            <a:endParaRPr lang="fr-FR"/>
          </a:p>
        </p:txBody>
      </p:sp>
    </p:spTree>
    <p:extLst>
      <p:ext uri="{BB962C8B-B14F-4D97-AF65-F5344CB8AC3E}">
        <p14:creationId xmlns:p14="http://schemas.microsoft.com/office/powerpoint/2010/main" val="258339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4AA100C-8AFC-4D3D-AD96-36C67A8088DE}" type="datetimeFigureOut">
              <a:rPr lang="fr-FR" smtClean="0"/>
              <a:t>19/09/2018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B4D9162-34B5-4433-9A1B-92C660888208}" type="slidenum">
              <a:rPr lang="fr-FR" smtClean="0"/>
              <a:t>‹N°›</a:t>
            </a:fld>
            <a:endParaRPr lang="fr-FR"/>
          </a:p>
        </p:txBody>
      </p:sp>
    </p:spTree>
    <p:extLst>
      <p:ext uri="{BB962C8B-B14F-4D97-AF65-F5344CB8AC3E}">
        <p14:creationId xmlns:p14="http://schemas.microsoft.com/office/powerpoint/2010/main" val="341064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AA100C-8AFC-4D3D-AD96-36C67A8088DE}" type="datetimeFigureOut">
              <a:rPr lang="fr-FR" smtClean="0"/>
              <a:t>19/09/2018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4D9162-34B5-4433-9A1B-92C660888208}" type="slidenum">
              <a:rPr lang="fr-FR" smtClean="0"/>
              <a:t>‹N°›</a:t>
            </a:fld>
            <a:endParaRPr lang="fr-FR"/>
          </a:p>
        </p:txBody>
      </p:sp>
    </p:spTree>
    <p:extLst>
      <p:ext uri="{BB962C8B-B14F-4D97-AF65-F5344CB8AC3E}">
        <p14:creationId xmlns:p14="http://schemas.microsoft.com/office/powerpoint/2010/main" val="1003369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patrice.coddeville@imt-lille-douai.f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c.europa.eu/info/research-and-innovation_en" TargetMode="External"/><Relationship Id="rId2" Type="http://schemas.openxmlformats.org/officeDocument/2006/relationships/hyperlink" Target="http://www.lcsqa.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7.wmf"/><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g"/><Relationship Id="rId12" Type="http://schemas.openxmlformats.org/officeDocument/2006/relationships/hyperlink" Target="http://www.labex-cappa.f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hyperlink" Target="http://www.sage.imt-lille-douai.fr/" TargetMode="External"/><Relationship Id="rId5" Type="http://schemas.openxmlformats.org/officeDocument/2006/relationships/image" Target="../media/image16.png"/><Relationship Id="rId10" Type="http://schemas.openxmlformats.org/officeDocument/2006/relationships/image" Target="../media/image21.jpg"/><Relationship Id="rId4" Type="http://schemas.openxmlformats.org/officeDocument/2006/relationships/image" Target="../media/image15.png"/><Relationship Id="rId9"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e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3.emf"/><Relationship Id="rId5" Type="http://schemas.openxmlformats.org/officeDocument/2006/relationships/image" Target="../media/image32.jpeg"/><Relationship Id="rId4" Type="http://schemas.openxmlformats.org/officeDocument/2006/relationships/hyperlink" Target="http://www.emep.i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lnSpc>
                <a:spcPct val="100000"/>
              </a:lnSpc>
              <a:spcBef>
                <a:spcPts val="3000"/>
              </a:spcBef>
            </a:pPr>
            <a:r>
              <a:rPr lang="fr-FR" b="1" dirty="0" smtClean="0">
                <a:latin typeface="Berlin Sans FB Demi" panose="020E0802020502020306" pitchFamily="34" charset="0"/>
              </a:rPr>
              <a:t>Journée Nationale de la Qualité de l’Air</a:t>
            </a:r>
            <a:br>
              <a:rPr lang="fr-FR" b="1" dirty="0" smtClean="0">
                <a:latin typeface="Berlin Sans FB Demi" panose="020E0802020502020306" pitchFamily="34" charset="0"/>
              </a:rPr>
            </a:br>
            <a:r>
              <a:rPr lang="fr-FR" sz="1600" dirty="0" smtClean="0">
                <a:latin typeface="Arial Rounded MT Bold" panose="020F0704030504030204" pitchFamily="34" charset="0"/>
              </a:rPr>
              <a:t>19 SEPTEMBRE 2018 - DOUAI</a:t>
            </a:r>
            <a:endParaRPr lang="fr-FR" dirty="0">
              <a:latin typeface="Arial Rounded MT Bold" panose="020F0704030504030204" pitchFamily="34" charset="0"/>
            </a:endParaRPr>
          </a:p>
        </p:txBody>
      </p:sp>
      <p:sp>
        <p:nvSpPr>
          <p:cNvPr id="3" name="Espace réservé du contenu 2"/>
          <p:cNvSpPr>
            <a:spLocks noGrp="1"/>
          </p:cNvSpPr>
          <p:nvPr>
            <p:ph idx="1"/>
          </p:nvPr>
        </p:nvSpPr>
        <p:spPr/>
        <p:txBody>
          <a:bodyPr/>
          <a:lstStyle/>
          <a:p>
            <a:pPr marL="0" indent="0" algn="ctr">
              <a:buNone/>
            </a:pPr>
            <a:r>
              <a:rPr lang="fr-FR" b="1" dirty="0" smtClean="0">
                <a:solidFill>
                  <a:srgbClr val="0070C0"/>
                </a:solidFill>
              </a:rPr>
              <a:t>Témoignages </a:t>
            </a:r>
            <a:r>
              <a:rPr lang="fr-FR" b="1" dirty="0">
                <a:solidFill>
                  <a:srgbClr val="0070C0"/>
                </a:solidFill>
              </a:rPr>
              <a:t>d'expériences européennes et de coopérations transfrontalières en matière de qualité de </a:t>
            </a:r>
            <a:r>
              <a:rPr lang="fr-FR" b="1" dirty="0" smtClean="0">
                <a:solidFill>
                  <a:srgbClr val="0070C0"/>
                </a:solidFill>
              </a:rPr>
              <a:t>l'air</a:t>
            </a:r>
            <a:endParaRPr lang="fr-FR" dirty="0"/>
          </a:p>
          <a:p>
            <a:pPr marL="0" indent="0" algn="ctr">
              <a:buNone/>
            </a:pPr>
            <a:endParaRPr lang="fr-FR" dirty="0"/>
          </a:p>
          <a:p>
            <a:pPr marL="0" indent="0" algn="ctr">
              <a:buNone/>
            </a:pPr>
            <a:r>
              <a:rPr lang="fr-FR" dirty="0" smtClean="0">
                <a:solidFill>
                  <a:srgbClr val="0070C0"/>
                </a:solidFill>
                <a:latin typeface="Cooper Black" panose="0208090404030B020404" pitchFamily="18" charset="0"/>
              </a:rPr>
              <a:t>EXPERIENCE EN MATIERE DE RECHERCHE</a:t>
            </a:r>
          </a:p>
          <a:p>
            <a:pPr marL="0" indent="0" algn="ctr">
              <a:buNone/>
            </a:pPr>
            <a:endParaRPr lang="fr-FR" dirty="0" smtClean="0"/>
          </a:p>
          <a:p>
            <a:pPr marL="0" indent="0" algn="ctr">
              <a:buNone/>
            </a:pPr>
            <a:r>
              <a:rPr lang="fr-FR" sz="2400" b="1" dirty="0" smtClean="0"/>
              <a:t>Patrice CODDEVILLE</a:t>
            </a:r>
          </a:p>
          <a:p>
            <a:pPr marL="0" indent="0" algn="ctr">
              <a:buNone/>
            </a:pPr>
            <a:r>
              <a:rPr lang="fr-FR" sz="2000" b="1" dirty="0" smtClean="0"/>
              <a:t>Chef du Département Sciences de l’Atmosphère et Génie de l’Environnement  (SAGE)</a:t>
            </a:r>
          </a:p>
          <a:p>
            <a:pPr marL="0" indent="0" algn="ctr">
              <a:buNone/>
            </a:pPr>
            <a:r>
              <a:rPr lang="fr-FR" sz="2000" dirty="0" smtClean="0">
                <a:hlinkClick r:id="rId2"/>
              </a:rPr>
              <a:t>patrice.coddeville@imt-lille-douai.fr</a:t>
            </a:r>
            <a:r>
              <a:rPr lang="fr-FR" sz="2000" dirty="0" smtClean="0"/>
              <a:t> </a:t>
            </a:r>
            <a:endParaRPr lang="fr-FR" sz="2000"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5287" y="5417993"/>
            <a:ext cx="1979829" cy="1321917"/>
          </a:xfrm>
          <a:prstGeom prst="rect">
            <a:avLst/>
          </a:prstGeom>
        </p:spPr>
      </p:pic>
    </p:spTree>
    <p:extLst>
      <p:ext uri="{BB962C8B-B14F-4D97-AF65-F5344CB8AC3E}">
        <p14:creationId xmlns:p14="http://schemas.microsoft.com/office/powerpoint/2010/main" val="4128975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200" b="1" dirty="0" smtClean="0">
                <a:solidFill>
                  <a:srgbClr val="0070C0"/>
                </a:solidFill>
                <a:latin typeface="Britannic Bold" panose="020B0903060703020204" pitchFamily="34" charset="0"/>
              </a:rPr>
              <a:t>Stratégie de coopération internationale pour la qualité de l’air ? </a:t>
            </a:r>
            <a:endParaRPr lang="fr-FR" sz="3200" b="1" dirty="0">
              <a:solidFill>
                <a:srgbClr val="0070C0"/>
              </a:solidFill>
              <a:latin typeface="Britannic Bold" panose="020B0903060703020204" pitchFamily="34" charset="0"/>
            </a:endParaRPr>
          </a:p>
        </p:txBody>
      </p:sp>
      <p:sp>
        <p:nvSpPr>
          <p:cNvPr id="3" name="Espace réservé du contenu 2"/>
          <p:cNvSpPr>
            <a:spLocks noGrp="1"/>
          </p:cNvSpPr>
          <p:nvPr>
            <p:ph idx="1"/>
          </p:nvPr>
        </p:nvSpPr>
        <p:spPr>
          <a:xfrm>
            <a:off x="838199" y="1825625"/>
            <a:ext cx="10980761" cy="4351338"/>
          </a:xfrm>
        </p:spPr>
        <p:txBody>
          <a:bodyPr>
            <a:normAutofit fontScale="85000" lnSpcReduction="20000"/>
          </a:bodyPr>
          <a:lstStyle/>
          <a:p>
            <a:r>
              <a:rPr lang="fr-FR" dirty="0" smtClean="0"/>
              <a:t>Etre identifié sur des plateformes de mise en réseaux (compétences, expérience, …),</a:t>
            </a:r>
          </a:p>
          <a:p>
            <a:r>
              <a:rPr lang="fr-FR" dirty="0" smtClean="0"/>
              <a:t>Communiquer dans des colloques, conférences internationales bien choisies,</a:t>
            </a:r>
          </a:p>
          <a:p>
            <a:r>
              <a:rPr lang="fr-FR" dirty="0" smtClean="0"/>
              <a:t>Intégrer des « COST Actions » européens (</a:t>
            </a:r>
            <a:r>
              <a:rPr lang="fr-FR" dirty="0" err="1" smtClean="0"/>
              <a:t>European</a:t>
            </a:r>
            <a:r>
              <a:rPr lang="fr-FR" dirty="0" smtClean="0"/>
              <a:t> </a:t>
            </a:r>
            <a:r>
              <a:rPr lang="fr-FR" dirty="0" err="1" smtClean="0"/>
              <a:t>Cooperation</a:t>
            </a:r>
            <a:r>
              <a:rPr lang="fr-FR" dirty="0" smtClean="0"/>
              <a:t> in Science and </a:t>
            </a:r>
            <a:r>
              <a:rPr lang="fr-FR" dirty="0" err="1" smtClean="0"/>
              <a:t>Technology</a:t>
            </a:r>
            <a:r>
              <a:rPr lang="fr-FR" dirty="0" smtClean="0"/>
              <a:t>) constitués d’experts reconnus en recherche dans un domaine ciblé,</a:t>
            </a:r>
          </a:p>
          <a:p>
            <a:r>
              <a:rPr lang="fr-FR" dirty="0" smtClean="0"/>
              <a:t>Participer aux activités du centre commun de recherche de la commission européenne et aux réflexions </a:t>
            </a:r>
            <a:r>
              <a:rPr lang="fr-FR" dirty="0"/>
              <a:t>sur la révision des directives européennes, </a:t>
            </a:r>
            <a:endParaRPr lang="fr-FR" dirty="0" smtClean="0"/>
          </a:p>
          <a:p>
            <a:r>
              <a:rPr lang="fr-FR" dirty="0" smtClean="0"/>
              <a:t>Contribuer avec les acteurs économiques et académiques aux groupes de normalisation (</a:t>
            </a:r>
            <a:r>
              <a:rPr lang="fr-FR" dirty="0" smtClean="0">
                <a:hlinkClick r:id="rId2"/>
              </a:rPr>
              <a:t>www.lcsqa.org</a:t>
            </a:r>
            <a:r>
              <a:rPr lang="fr-FR" dirty="0" smtClean="0"/>
              <a:t>) </a:t>
            </a:r>
          </a:p>
          <a:p>
            <a:r>
              <a:rPr lang="fr-FR" dirty="0" smtClean="0"/>
              <a:t>Répondre aux différents appels à projets européens H2020 et contribuer à la préparation du prochain </a:t>
            </a:r>
            <a:r>
              <a:rPr lang="fr-FR" dirty="0"/>
              <a:t>contrat (</a:t>
            </a:r>
            <a:r>
              <a:rPr lang="fr-FR" dirty="0">
                <a:hlinkClick r:id="rId3"/>
              </a:rPr>
              <a:t>https://</a:t>
            </a:r>
            <a:r>
              <a:rPr lang="fr-FR" dirty="0" smtClean="0">
                <a:hlinkClick r:id="rId3"/>
              </a:rPr>
              <a:t>ec.europa.eu/info/research-and-innovation_en</a:t>
            </a:r>
            <a:r>
              <a:rPr lang="fr-FR" dirty="0" smtClean="0"/>
              <a:t>), </a:t>
            </a:r>
          </a:p>
          <a:p>
            <a:r>
              <a:rPr lang="fr-FR" dirty="0" smtClean="0"/>
              <a:t>……</a:t>
            </a:r>
          </a:p>
          <a:p>
            <a:endParaRPr lang="fr-FR" dirty="0"/>
          </a:p>
        </p:txBody>
      </p:sp>
    </p:spTree>
    <p:extLst>
      <p:ext uri="{BB962C8B-B14F-4D97-AF65-F5344CB8AC3E}">
        <p14:creationId xmlns:p14="http://schemas.microsoft.com/office/powerpoint/2010/main" val="1911479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l="6384" t="4543" r="32713"/>
          <a:stretch>
            <a:fillRect/>
          </a:stretch>
        </p:blipFill>
        <p:spPr bwMode="auto">
          <a:xfrm>
            <a:off x="1524000" y="1196578"/>
            <a:ext cx="2940050" cy="3384550"/>
          </a:xfrm>
          <a:prstGeom prst="rect">
            <a:avLst/>
          </a:prstGeom>
          <a:noFill/>
          <a:ln w="9525">
            <a:solidFill>
              <a:schemeClr val="tx1"/>
            </a:solidFill>
            <a:miter lim="800000"/>
            <a:headEnd/>
            <a:tailEnd/>
          </a:ln>
        </p:spPr>
      </p:pic>
      <p:sp>
        <p:nvSpPr>
          <p:cNvPr id="19459" name="Title 1"/>
          <p:cNvSpPr>
            <a:spLocks noGrp="1"/>
          </p:cNvSpPr>
          <p:nvPr>
            <p:ph type="title"/>
          </p:nvPr>
        </p:nvSpPr>
        <p:spPr>
          <a:xfrm>
            <a:off x="1543760" y="-33992"/>
            <a:ext cx="8686800" cy="821806"/>
          </a:xfrm>
        </p:spPr>
        <p:txBody>
          <a:bodyPr>
            <a:normAutofit/>
          </a:bodyPr>
          <a:lstStyle/>
          <a:p>
            <a:pPr algn="ctr"/>
            <a:r>
              <a:rPr lang="en-US" sz="4000" b="1" dirty="0">
                <a:solidFill>
                  <a:srgbClr val="0070C0"/>
                </a:solidFill>
                <a:ea typeface="Geneva" pitchFamily="34" charset="0"/>
                <a:cs typeface="Geneva" pitchFamily="34" charset="0"/>
              </a:rPr>
              <a:t>EU research infrastructures and </a:t>
            </a:r>
            <a:r>
              <a:rPr lang="en-US" sz="4000" b="1" dirty="0" smtClean="0">
                <a:solidFill>
                  <a:srgbClr val="0070C0"/>
                </a:solidFill>
                <a:ea typeface="Geneva" pitchFamily="34" charset="0"/>
                <a:cs typeface="Geneva" pitchFamily="34" charset="0"/>
              </a:rPr>
              <a:t>projects</a:t>
            </a:r>
            <a:endParaRPr lang="en-US" sz="4000" b="1" dirty="0">
              <a:solidFill>
                <a:srgbClr val="0070C0"/>
              </a:solidFill>
              <a:ea typeface="Geneva" pitchFamily="34" charset="0"/>
              <a:cs typeface="Geneva" pitchFamily="34" charset="0"/>
            </a:endParaRPr>
          </a:p>
        </p:txBody>
      </p:sp>
      <p:pic>
        <p:nvPicPr>
          <p:cNvPr id="19460" name="Picture 3"/>
          <p:cNvPicPr>
            <a:picLocks noChangeAspect="1" noChangeArrowheads="1"/>
          </p:cNvPicPr>
          <p:nvPr/>
        </p:nvPicPr>
        <p:blipFill>
          <a:blip r:embed="rId4" cstate="print"/>
          <a:srcRect l="42622" t="29327" r="33463" b="36710"/>
          <a:stretch>
            <a:fillRect/>
          </a:stretch>
        </p:blipFill>
        <p:spPr bwMode="auto">
          <a:xfrm>
            <a:off x="7680177" y="692697"/>
            <a:ext cx="2916237" cy="3311525"/>
          </a:xfrm>
          <a:prstGeom prst="rect">
            <a:avLst/>
          </a:prstGeom>
          <a:noFill/>
          <a:ln w="9525">
            <a:solidFill>
              <a:schemeClr val="tx1"/>
            </a:solidFill>
            <a:miter lim="800000"/>
            <a:headEnd/>
            <a:tailEnd/>
          </a:ln>
        </p:spPr>
      </p:pic>
      <p:pic>
        <p:nvPicPr>
          <p:cNvPr id="19461" name="Picture 4"/>
          <p:cNvPicPr>
            <a:picLocks noChangeAspect="1" noChangeArrowheads="1"/>
          </p:cNvPicPr>
          <p:nvPr/>
        </p:nvPicPr>
        <p:blipFill>
          <a:blip r:embed="rId5" cstate="print"/>
          <a:srcRect l="14928" t="6036" r="10432" b="4678"/>
          <a:stretch>
            <a:fillRect/>
          </a:stretch>
        </p:blipFill>
        <p:spPr bwMode="auto">
          <a:xfrm>
            <a:off x="4583832" y="1412776"/>
            <a:ext cx="2496046" cy="3121156"/>
          </a:xfrm>
          <a:prstGeom prst="rect">
            <a:avLst/>
          </a:prstGeom>
          <a:noFill/>
          <a:ln w="9525">
            <a:solidFill>
              <a:schemeClr val="tx1"/>
            </a:solidFill>
            <a:miter lim="800000"/>
            <a:headEnd/>
            <a:tailEnd/>
          </a:ln>
        </p:spPr>
      </p:pic>
      <p:pic>
        <p:nvPicPr>
          <p:cNvPr id="19465" name="Picture 2"/>
          <p:cNvPicPr>
            <a:picLocks noChangeAspect="1" noChangeArrowheads="1"/>
          </p:cNvPicPr>
          <p:nvPr/>
        </p:nvPicPr>
        <p:blipFill>
          <a:blip r:embed="rId6" cstate="print"/>
          <a:srcRect l="12212" t="21269" r="10138" b="7011"/>
          <a:stretch>
            <a:fillRect/>
          </a:stretch>
        </p:blipFill>
        <p:spPr bwMode="auto">
          <a:xfrm>
            <a:off x="6976368" y="4149080"/>
            <a:ext cx="3440113" cy="2520950"/>
          </a:xfrm>
          <a:prstGeom prst="rect">
            <a:avLst/>
          </a:prstGeom>
          <a:noFill/>
          <a:ln w="9525">
            <a:solidFill>
              <a:schemeClr val="tx1"/>
            </a:solidFill>
            <a:miter lim="800000"/>
            <a:headEnd/>
            <a:tailEnd/>
          </a:ln>
        </p:spPr>
      </p:pic>
      <p:pic>
        <p:nvPicPr>
          <p:cNvPr id="16" name="Picture 5"/>
          <p:cNvPicPr>
            <a:picLocks noChangeAspect="1" noChangeArrowheads="1"/>
          </p:cNvPicPr>
          <p:nvPr/>
        </p:nvPicPr>
        <p:blipFill>
          <a:blip r:embed="rId7" cstate="print"/>
          <a:srcRect/>
          <a:stretch>
            <a:fillRect/>
          </a:stretch>
        </p:blipFill>
        <p:spPr bwMode="auto">
          <a:xfrm>
            <a:off x="1501776" y="1052737"/>
            <a:ext cx="2001937" cy="670003"/>
          </a:xfrm>
          <a:prstGeom prst="rect">
            <a:avLst/>
          </a:prstGeom>
          <a:noFill/>
          <a:ln w="9525">
            <a:noFill/>
            <a:miter lim="800000"/>
            <a:headEnd/>
            <a:tailEnd/>
          </a:ln>
        </p:spPr>
      </p:pic>
      <p:pic>
        <p:nvPicPr>
          <p:cNvPr id="17" name="Picture 3"/>
          <p:cNvPicPr>
            <a:picLocks noChangeAspect="1" noChangeArrowheads="1"/>
          </p:cNvPicPr>
          <p:nvPr/>
        </p:nvPicPr>
        <p:blipFill>
          <a:blip r:embed="rId8" cstate="print"/>
          <a:srcRect/>
          <a:stretch>
            <a:fillRect/>
          </a:stretch>
        </p:blipFill>
        <p:spPr bwMode="auto">
          <a:xfrm>
            <a:off x="9407948" y="6081027"/>
            <a:ext cx="1260053" cy="722678"/>
          </a:xfrm>
          <a:prstGeom prst="rect">
            <a:avLst/>
          </a:prstGeom>
          <a:noFill/>
          <a:ln w="9525">
            <a:noFill/>
            <a:miter lim="800000"/>
            <a:headEnd/>
            <a:tailEnd/>
          </a:ln>
        </p:spPr>
      </p:pic>
      <p:sp>
        <p:nvSpPr>
          <p:cNvPr id="21" name="TextBox 20"/>
          <p:cNvSpPr txBox="1"/>
          <p:nvPr/>
        </p:nvSpPr>
        <p:spPr>
          <a:xfrm>
            <a:off x="-1553119" y="-2121590"/>
            <a:ext cx="5056831" cy="369332"/>
          </a:xfrm>
          <a:prstGeom prst="rect">
            <a:avLst/>
          </a:prstGeom>
          <a:solidFill>
            <a:schemeClr val="bg1"/>
          </a:solidFill>
        </p:spPr>
        <p:txBody>
          <a:bodyPr wrap="square" rtlCol="0">
            <a:spAutoFit/>
          </a:bodyPr>
          <a:lstStyle/>
          <a:p>
            <a:endParaRPr lang="en-US" dirty="0"/>
          </a:p>
        </p:txBody>
      </p:sp>
      <p:pic>
        <p:nvPicPr>
          <p:cNvPr id="1028" name="Picture 4"/>
          <p:cNvPicPr>
            <a:picLocks noChangeAspect="1" noChangeArrowheads="1"/>
          </p:cNvPicPr>
          <p:nvPr/>
        </p:nvPicPr>
        <p:blipFill>
          <a:blip r:embed="rId9" cstate="print"/>
          <a:srcRect/>
          <a:stretch>
            <a:fillRect/>
          </a:stretch>
        </p:blipFill>
        <p:spPr bwMode="auto">
          <a:xfrm>
            <a:off x="1074828" y="5355312"/>
            <a:ext cx="2428885" cy="995843"/>
          </a:xfrm>
          <a:prstGeom prst="rect">
            <a:avLst/>
          </a:prstGeom>
          <a:noFill/>
          <a:ln w="9525">
            <a:noFill/>
            <a:miter lim="800000"/>
            <a:headEnd/>
            <a:tailEnd/>
          </a:ln>
        </p:spPr>
      </p:pic>
      <p:pic>
        <p:nvPicPr>
          <p:cNvPr id="1029" name="Picture 5"/>
          <p:cNvPicPr>
            <a:picLocks noChangeAspect="1" noChangeArrowheads="1"/>
          </p:cNvPicPr>
          <p:nvPr/>
        </p:nvPicPr>
        <p:blipFill>
          <a:blip r:embed="rId10" cstate="print"/>
          <a:srcRect r="63569"/>
          <a:stretch>
            <a:fillRect/>
          </a:stretch>
        </p:blipFill>
        <p:spPr bwMode="auto">
          <a:xfrm>
            <a:off x="5879976" y="1346554"/>
            <a:ext cx="1559942" cy="642287"/>
          </a:xfrm>
          <a:prstGeom prst="rect">
            <a:avLst/>
          </a:prstGeom>
          <a:noFill/>
          <a:ln w="9525">
            <a:noFill/>
            <a:miter lim="800000"/>
            <a:headEnd/>
            <a:tailEnd/>
          </a:ln>
        </p:spPr>
      </p:pic>
      <p:pic>
        <p:nvPicPr>
          <p:cNvPr id="1030" name="Picture 6"/>
          <p:cNvPicPr>
            <a:picLocks noChangeAspect="1" noChangeArrowheads="1"/>
          </p:cNvPicPr>
          <p:nvPr/>
        </p:nvPicPr>
        <p:blipFill>
          <a:blip r:embed="rId11" cstate="print"/>
          <a:srcRect/>
          <a:stretch>
            <a:fillRect/>
          </a:stretch>
        </p:blipFill>
        <p:spPr bwMode="auto">
          <a:xfrm>
            <a:off x="7680176" y="731541"/>
            <a:ext cx="1051272" cy="991199"/>
          </a:xfrm>
          <a:prstGeom prst="rect">
            <a:avLst/>
          </a:prstGeom>
          <a:noFill/>
          <a:ln w="9525">
            <a:noFill/>
            <a:miter lim="800000"/>
            <a:headEnd/>
            <a:tailEnd/>
          </a:ln>
        </p:spPr>
      </p:pic>
      <p:sp>
        <p:nvSpPr>
          <p:cNvPr id="26" name="TextBox 25"/>
          <p:cNvSpPr txBox="1"/>
          <p:nvPr/>
        </p:nvSpPr>
        <p:spPr>
          <a:xfrm>
            <a:off x="1582916" y="4211796"/>
            <a:ext cx="2117696" cy="400110"/>
          </a:xfrm>
          <a:prstGeom prst="rect">
            <a:avLst/>
          </a:prstGeom>
          <a:solidFill>
            <a:srgbClr val="FFFF00"/>
          </a:solidFill>
          <a:ln>
            <a:solidFill>
              <a:schemeClr val="tx1"/>
            </a:solidFill>
          </a:ln>
        </p:spPr>
        <p:txBody>
          <a:bodyPr wrap="none" rtlCol="0">
            <a:spAutoFit/>
          </a:bodyPr>
          <a:lstStyle/>
          <a:p>
            <a:r>
              <a:rPr lang="nb-NO" sz="2000" dirty="0"/>
              <a:t>Aerosol </a:t>
            </a:r>
            <a:r>
              <a:rPr lang="nb-NO" sz="2000" dirty="0" err="1"/>
              <a:t>properties</a:t>
            </a:r>
            <a:endParaRPr lang="en-US" sz="2000" dirty="0"/>
          </a:p>
        </p:txBody>
      </p:sp>
      <p:sp>
        <p:nvSpPr>
          <p:cNvPr id="27" name="TextBox 26"/>
          <p:cNvSpPr txBox="1"/>
          <p:nvPr/>
        </p:nvSpPr>
        <p:spPr>
          <a:xfrm>
            <a:off x="4464050" y="980728"/>
            <a:ext cx="1586396" cy="400110"/>
          </a:xfrm>
          <a:prstGeom prst="rect">
            <a:avLst/>
          </a:prstGeom>
          <a:solidFill>
            <a:srgbClr val="FFFF00"/>
          </a:solidFill>
          <a:ln>
            <a:solidFill>
              <a:schemeClr val="tx1"/>
            </a:solidFill>
          </a:ln>
        </p:spPr>
        <p:txBody>
          <a:bodyPr wrap="none" rtlCol="0">
            <a:spAutoFit/>
          </a:bodyPr>
          <a:lstStyle/>
          <a:p>
            <a:r>
              <a:rPr lang="nb-NO" sz="2000" dirty="0"/>
              <a:t>CO, CH4, CO2</a:t>
            </a:r>
            <a:endParaRPr lang="en-US" sz="2000" dirty="0"/>
          </a:p>
        </p:txBody>
      </p:sp>
      <p:sp>
        <p:nvSpPr>
          <p:cNvPr id="28" name="TextBox 27"/>
          <p:cNvSpPr txBox="1"/>
          <p:nvPr/>
        </p:nvSpPr>
        <p:spPr>
          <a:xfrm>
            <a:off x="9552384" y="3573016"/>
            <a:ext cx="1066510" cy="400110"/>
          </a:xfrm>
          <a:prstGeom prst="rect">
            <a:avLst/>
          </a:prstGeom>
          <a:solidFill>
            <a:srgbClr val="FFFF00"/>
          </a:solidFill>
          <a:ln>
            <a:solidFill>
              <a:schemeClr val="tx1"/>
            </a:solidFill>
          </a:ln>
        </p:spPr>
        <p:txBody>
          <a:bodyPr wrap="none" rtlCol="0">
            <a:spAutoFit/>
          </a:bodyPr>
          <a:lstStyle/>
          <a:p>
            <a:r>
              <a:rPr lang="nb-NO" sz="2000" dirty="0"/>
              <a:t>nitrogen</a:t>
            </a:r>
            <a:endParaRPr lang="en-US" sz="2000" dirty="0"/>
          </a:p>
        </p:txBody>
      </p:sp>
      <p:sp>
        <p:nvSpPr>
          <p:cNvPr id="30" name="TextBox 29"/>
          <p:cNvSpPr txBox="1"/>
          <p:nvPr/>
        </p:nvSpPr>
        <p:spPr>
          <a:xfrm>
            <a:off x="975296" y="4895001"/>
            <a:ext cx="1271630" cy="461665"/>
          </a:xfrm>
          <a:prstGeom prst="rect">
            <a:avLst/>
          </a:prstGeom>
          <a:solidFill>
            <a:srgbClr val="FFFF00"/>
          </a:solidFill>
          <a:ln>
            <a:solidFill>
              <a:schemeClr val="tx1"/>
            </a:solidFill>
          </a:ln>
        </p:spPr>
        <p:txBody>
          <a:bodyPr wrap="none" rtlCol="0">
            <a:spAutoFit/>
          </a:bodyPr>
          <a:lstStyle/>
          <a:p>
            <a:r>
              <a:rPr lang="nb-NO" sz="2400" dirty="0"/>
              <a:t>Mercury</a:t>
            </a:r>
            <a:endParaRPr lang="en-US" sz="2400" dirty="0"/>
          </a:p>
        </p:txBody>
      </p:sp>
      <p:pic>
        <p:nvPicPr>
          <p:cNvPr id="31" name="Picture 30"/>
          <p:cNvPicPr/>
          <p:nvPr/>
        </p:nvPicPr>
        <p:blipFill>
          <a:blip r:embed="rId12" cstate="print"/>
          <a:srcRect l="33750" t="33753" r="16251" b="33753"/>
          <a:stretch>
            <a:fillRect/>
          </a:stretch>
        </p:blipFill>
        <p:spPr bwMode="auto">
          <a:xfrm>
            <a:off x="3817088" y="5229200"/>
            <a:ext cx="2880320" cy="1440160"/>
          </a:xfrm>
          <a:prstGeom prst="rect">
            <a:avLst/>
          </a:prstGeom>
          <a:noFill/>
          <a:ln w="9525">
            <a:solidFill>
              <a:schemeClr val="tx1"/>
            </a:solidFill>
            <a:miter lim="800000"/>
            <a:headEnd/>
            <a:tailEnd/>
          </a:ln>
        </p:spPr>
      </p:pic>
      <p:sp>
        <p:nvSpPr>
          <p:cNvPr id="32" name="TextBox 31"/>
          <p:cNvSpPr txBox="1"/>
          <p:nvPr/>
        </p:nvSpPr>
        <p:spPr>
          <a:xfrm>
            <a:off x="3215681" y="4941168"/>
            <a:ext cx="2708049" cy="369332"/>
          </a:xfrm>
          <a:prstGeom prst="rect">
            <a:avLst/>
          </a:prstGeom>
          <a:solidFill>
            <a:srgbClr val="FFFF00"/>
          </a:solidFill>
          <a:ln>
            <a:solidFill>
              <a:schemeClr val="tx1"/>
            </a:solidFill>
          </a:ln>
        </p:spPr>
        <p:txBody>
          <a:bodyPr wrap="none" rtlCol="0">
            <a:spAutoFit/>
          </a:bodyPr>
          <a:lstStyle/>
          <a:p>
            <a:r>
              <a:rPr lang="nb-NO" dirty="0"/>
              <a:t>Non CO</a:t>
            </a:r>
            <a:r>
              <a:rPr lang="nb-NO" baseline="-25000" dirty="0"/>
              <a:t>2</a:t>
            </a:r>
            <a:r>
              <a:rPr lang="nb-NO" dirty="0"/>
              <a:t> </a:t>
            </a:r>
            <a:r>
              <a:rPr lang="nb-NO" dirty="0" err="1"/>
              <a:t>greenhouse</a:t>
            </a:r>
            <a:r>
              <a:rPr lang="nb-NO" dirty="0"/>
              <a:t> gases</a:t>
            </a:r>
            <a:endParaRPr lang="en-US" dirty="0"/>
          </a:p>
        </p:txBody>
      </p:sp>
      <p:sp>
        <p:nvSpPr>
          <p:cNvPr id="29" name="TextBox 28"/>
          <p:cNvSpPr txBox="1"/>
          <p:nvPr/>
        </p:nvSpPr>
        <p:spPr>
          <a:xfrm>
            <a:off x="6456041" y="4501570"/>
            <a:ext cx="1705545" cy="1015663"/>
          </a:xfrm>
          <a:prstGeom prst="rect">
            <a:avLst/>
          </a:prstGeom>
          <a:solidFill>
            <a:srgbClr val="FFFF00"/>
          </a:solidFill>
          <a:ln>
            <a:solidFill>
              <a:schemeClr val="tx1"/>
            </a:solidFill>
          </a:ln>
        </p:spPr>
        <p:txBody>
          <a:bodyPr wrap="square" rtlCol="0">
            <a:spAutoFit/>
          </a:bodyPr>
          <a:lstStyle/>
          <a:p>
            <a:r>
              <a:rPr lang="nb-NO" sz="2000" dirty="0" err="1"/>
              <a:t>photo-</a:t>
            </a:r>
            <a:r>
              <a:rPr lang="nb-NO" sz="2000" dirty="0"/>
              <a:t> </a:t>
            </a:r>
            <a:r>
              <a:rPr lang="nb-NO" sz="2000" dirty="0" err="1"/>
              <a:t>oxidants</a:t>
            </a:r>
            <a:r>
              <a:rPr lang="nb-NO" sz="2000" dirty="0"/>
              <a:t> and </a:t>
            </a:r>
            <a:r>
              <a:rPr lang="nb-NO" sz="2000" dirty="0" err="1"/>
              <a:t>precursor</a:t>
            </a:r>
            <a:r>
              <a:rPr lang="nb-NO" sz="2000" dirty="0"/>
              <a:t> </a:t>
            </a:r>
            <a:endParaRPr lang="en-US" sz="2000" dirty="0"/>
          </a:p>
        </p:txBody>
      </p:sp>
    </p:spTree>
    <p:extLst>
      <p:ext uri="{BB962C8B-B14F-4D97-AF65-F5344CB8AC3E}">
        <p14:creationId xmlns:p14="http://schemas.microsoft.com/office/powerpoint/2010/main" val="2675708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p:cNvPicPr/>
          <p:nvPr/>
        </p:nvPicPr>
        <p:blipFill>
          <a:blip r:embed="rId3" cstate="print"/>
          <a:srcRect t="37202"/>
          <a:stretch>
            <a:fillRect/>
          </a:stretch>
        </p:blipFill>
        <p:spPr bwMode="auto">
          <a:xfrm>
            <a:off x="0" y="3152633"/>
            <a:ext cx="5418528" cy="3000671"/>
          </a:xfrm>
          <a:prstGeom prst="rect">
            <a:avLst/>
          </a:prstGeom>
          <a:noFill/>
          <a:ln w="9525">
            <a:noFill/>
            <a:miter lim="800000"/>
            <a:headEnd/>
            <a:tailEnd/>
          </a:ln>
        </p:spPr>
      </p:pic>
      <p:pic>
        <p:nvPicPr>
          <p:cNvPr id="23" name="Image 22"/>
          <p:cNvPicPr/>
          <p:nvPr/>
        </p:nvPicPr>
        <p:blipFill>
          <a:blip r:embed="rId4" cstate="print"/>
          <a:stretch>
            <a:fillRect/>
          </a:stretch>
        </p:blipFill>
        <p:spPr>
          <a:xfrm>
            <a:off x="5327915" y="2492896"/>
            <a:ext cx="6864085" cy="3960440"/>
          </a:xfrm>
          <a:prstGeom prst="rect">
            <a:avLst/>
          </a:prstGeom>
        </p:spPr>
      </p:pic>
      <p:sp>
        <p:nvSpPr>
          <p:cNvPr id="13" name="Espace réservé du texte 5"/>
          <p:cNvSpPr txBox="1">
            <a:spLocks/>
          </p:cNvSpPr>
          <p:nvPr/>
        </p:nvSpPr>
        <p:spPr>
          <a:xfrm>
            <a:off x="143339" y="163773"/>
            <a:ext cx="11809312" cy="694491"/>
          </a:xfrm>
          <a:prstGeom prst="rect">
            <a:avLst/>
          </a:prstGeom>
        </p:spPr>
        <p:txBody>
          <a:bodyPr vert="horz" lIns="0" tIns="0" rIns="144000" bIns="0" rtlCol="0" anchor="b" anchorCtr="0">
            <a:noAutofit/>
          </a:bodyPr>
          <a:lstStyle>
            <a:lvl1pPr marL="0" indent="0" algn="l" defTabSz="914400" rtl="0" eaLnBrk="1" latinLnBrk="0" hangingPunct="1">
              <a:lnSpc>
                <a:spcPct val="100000"/>
              </a:lnSpc>
              <a:spcBef>
                <a:spcPts val="0"/>
              </a:spcBef>
              <a:spcAft>
                <a:spcPts val="0"/>
              </a:spcAft>
              <a:buSzPct val="25000"/>
              <a:buFontTx/>
              <a:buNone/>
              <a:defRPr sz="1500" b="0" kern="1200" cap="none" baseline="0">
                <a:solidFill>
                  <a:schemeClr val="accent5"/>
                </a:solidFill>
                <a:latin typeface="+mn-lt"/>
                <a:ea typeface="+mn-ea"/>
                <a:cs typeface="+mn-cs"/>
              </a:defRPr>
            </a:lvl1pPr>
            <a:lvl2pPr marL="0" indent="0" algn="l" defTabSz="914400" rtl="0" eaLnBrk="1" latinLnBrk="0" hangingPunct="1">
              <a:lnSpc>
                <a:spcPct val="100000"/>
              </a:lnSpc>
              <a:spcBef>
                <a:spcPts val="0"/>
              </a:spcBef>
              <a:spcAft>
                <a:spcPts val="0"/>
              </a:spcAft>
              <a:buSzPct val="25000"/>
              <a:buFontTx/>
              <a:buNone/>
              <a:defRPr sz="1700" b="1" kern="1200" cap="none">
                <a:solidFill>
                  <a:schemeClr val="bg2"/>
                </a:solidFill>
                <a:latin typeface="+mn-lt"/>
                <a:ea typeface="+mn-ea"/>
                <a:cs typeface="+mn-cs"/>
              </a:defRPr>
            </a:lvl2pPr>
            <a:lvl3pPr marL="0" indent="0" algn="l" defTabSz="914400" rtl="0" eaLnBrk="1" latinLnBrk="0" hangingPunct="1">
              <a:lnSpc>
                <a:spcPct val="100000"/>
              </a:lnSpc>
              <a:spcBef>
                <a:spcPts val="0"/>
              </a:spcBef>
              <a:spcAft>
                <a:spcPts val="0"/>
              </a:spcAft>
              <a:buSzPct val="25000"/>
              <a:buFontTx/>
              <a:buNone/>
              <a:defRPr sz="1000" kern="1200" cap="none">
                <a:solidFill>
                  <a:schemeClr val="tx1"/>
                </a:solidFill>
                <a:latin typeface="+mn-lt"/>
                <a:ea typeface="+mn-ea"/>
                <a:cs typeface="+mn-cs"/>
              </a:defRPr>
            </a:lvl3pPr>
            <a:lvl4pPr marL="171450" indent="-171450" algn="l" defTabSz="914400" rtl="0" eaLnBrk="1" latinLnBrk="0" hangingPunct="1">
              <a:lnSpc>
                <a:spcPct val="100000"/>
              </a:lnSpc>
              <a:spcBef>
                <a:spcPts val="0"/>
              </a:spcBef>
              <a:spcAft>
                <a:spcPts val="0"/>
              </a:spcAft>
              <a:buClr>
                <a:schemeClr val="bg2"/>
              </a:buClr>
              <a:buSzPct val="100000"/>
              <a:buFont typeface="Arial" panose="020B0604020202020204" pitchFamily="34" charset="0"/>
              <a:buChar char="►"/>
              <a:defRPr sz="1000" kern="1200" cap="none">
                <a:solidFill>
                  <a:schemeClr val="tx1"/>
                </a:solidFill>
                <a:latin typeface="+mn-lt"/>
                <a:ea typeface="+mn-ea"/>
                <a:cs typeface="+mn-cs"/>
              </a:defRPr>
            </a:lvl4pPr>
            <a:lvl5pPr marL="361950" indent="-171450" algn="l" defTabSz="914400" rtl="0" eaLnBrk="1" latinLnBrk="0" hangingPunct="1">
              <a:lnSpc>
                <a:spcPct val="100000"/>
              </a:lnSpc>
              <a:spcBef>
                <a:spcPts val="0"/>
              </a:spcBef>
              <a:spcAft>
                <a:spcPts val="0"/>
              </a:spcAft>
              <a:buClr>
                <a:schemeClr val="bg2"/>
              </a:buClr>
              <a:buSzPct val="100000"/>
              <a:buFont typeface="Arial" panose="020B0604020202020204" pitchFamily="34" charset="0"/>
              <a:buChar char="-"/>
              <a:defRPr sz="1000" kern="1200" cap="none">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sz="4000" b="1" dirty="0" smtClean="0">
                <a:solidFill>
                  <a:srgbClr val="00B0F0"/>
                </a:solidFill>
                <a:latin typeface="Copperplate Gothic Bold" pitchFamily="34" charset="0"/>
                <a:ea typeface="+mj-ea"/>
                <a:cs typeface="+mj-cs"/>
              </a:rPr>
              <a:t>Infrastructure de recherche </a:t>
            </a:r>
            <a:r>
              <a:rPr lang="fr-FR" sz="4000" b="1" dirty="0" err="1" smtClean="0">
                <a:solidFill>
                  <a:srgbClr val="00B0F0"/>
                </a:solidFill>
                <a:latin typeface="Copperplate Gothic Bold" pitchFamily="34" charset="0"/>
                <a:ea typeface="+mj-ea"/>
                <a:cs typeface="+mj-cs"/>
              </a:rPr>
              <a:t>actris</a:t>
            </a:r>
            <a:endParaRPr lang="fr-FR" sz="4000" b="1" dirty="0">
              <a:solidFill>
                <a:srgbClr val="00B0F0"/>
              </a:solidFill>
              <a:latin typeface="Copperplate Gothic Bold" pitchFamily="34" charset="0"/>
              <a:ea typeface="+mj-ea"/>
              <a:cs typeface="+mj-cs"/>
            </a:endParaRPr>
          </a:p>
        </p:txBody>
      </p:sp>
      <p:sp>
        <p:nvSpPr>
          <p:cNvPr id="14" name="Espace réservé du numéro de diapositive 4"/>
          <p:cNvSpPr>
            <a:spLocks noGrp="1"/>
          </p:cNvSpPr>
          <p:nvPr>
            <p:ph type="sldNum" sz="quarter" idx="12"/>
          </p:nvPr>
        </p:nvSpPr>
        <p:spPr>
          <a:xfrm>
            <a:off x="11370163" y="503908"/>
            <a:ext cx="774509" cy="447997"/>
          </a:xfrm>
        </p:spPr>
        <p:txBody>
          <a:bodyPr/>
          <a:lstStyle/>
          <a:p>
            <a:fld id="{340BB21B-9BEF-40D7-A347-5FAA069EF9D6}" type="slidenum">
              <a:rPr lang="fr-FR" sz="2000" b="1" smtClean="0">
                <a:solidFill>
                  <a:srgbClr val="FFC000"/>
                </a:solidFill>
              </a:rPr>
              <a:pPr/>
              <a:t>4</a:t>
            </a:fld>
            <a:endParaRPr lang="fr-FR" sz="2000" b="1" dirty="0">
              <a:solidFill>
                <a:srgbClr val="FFC000"/>
              </a:solidFill>
            </a:endParaRPr>
          </a:p>
        </p:txBody>
      </p:sp>
      <p:sp>
        <p:nvSpPr>
          <p:cNvPr id="12" name="ZoneTexte 11"/>
          <p:cNvSpPr txBox="1"/>
          <p:nvPr/>
        </p:nvSpPr>
        <p:spPr>
          <a:xfrm>
            <a:off x="127252" y="2783044"/>
            <a:ext cx="1536171" cy="338554"/>
          </a:xfrm>
          <a:prstGeom prst="rect">
            <a:avLst/>
          </a:prstGeom>
          <a:solidFill>
            <a:schemeClr val="bg1"/>
          </a:solidFill>
        </p:spPr>
        <p:txBody>
          <a:bodyPr wrap="square" rtlCol="0">
            <a:spAutoFit/>
          </a:bodyPr>
          <a:lstStyle/>
          <a:p>
            <a:r>
              <a:rPr lang="fr-FR" sz="1600" b="1" dirty="0" err="1" smtClean="0"/>
              <a:t>Ground</a:t>
            </a:r>
            <a:r>
              <a:rPr lang="fr-FR" sz="1600" b="1" dirty="0" smtClean="0"/>
              <a:t>-</a:t>
            </a:r>
            <a:r>
              <a:rPr lang="fr-FR" sz="1600" b="1" dirty="0" err="1" smtClean="0"/>
              <a:t>based</a:t>
            </a:r>
            <a:endParaRPr lang="fr-FR" sz="1600" b="1" dirty="0"/>
          </a:p>
        </p:txBody>
      </p:sp>
      <p:sp>
        <p:nvSpPr>
          <p:cNvPr id="15" name="ZoneTexte 14"/>
          <p:cNvSpPr txBox="1"/>
          <p:nvPr/>
        </p:nvSpPr>
        <p:spPr>
          <a:xfrm>
            <a:off x="4060431" y="2862460"/>
            <a:ext cx="1152128" cy="338554"/>
          </a:xfrm>
          <a:prstGeom prst="rect">
            <a:avLst/>
          </a:prstGeom>
          <a:solidFill>
            <a:schemeClr val="bg1"/>
          </a:solidFill>
        </p:spPr>
        <p:txBody>
          <a:bodyPr wrap="square" rtlCol="0">
            <a:spAutoFit/>
          </a:bodyPr>
          <a:lstStyle/>
          <a:p>
            <a:pPr algn="ctr"/>
            <a:r>
              <a:rPr lang="fr-FR" sz="1600" b="1" dirty="0" smtClean="0"/>
              <a:t>Satellites</a:t>
            </a:r>
            <a:endParaRPr lang="fr-FR" sz="1100" b="1" dirty="0"/>
          </a:p>
        </p:txBody>
      </p:sp>
      <p:grpSp>
        <p:nvGrpSpPr>
          <p:cNvPr id="7" name="Groupe 6"/>
          <p:cNvGrpSpPr/>
          <p:nvPr/>
        </p:nvGrpSpPr>
        <p:grpSpPr>
          <a:xfrm>
            <a:off x="156340" y="984064"/>
            <a:ext cx="11942059" cy="1508832"/>
            <a:chOff x="249941" y="984064"/>
            <a:chExt cx="11942059" cy="1508832"/>
          </a:xfrm>
        </p:grpSpPr>
        <p:grpSp>
          <p:nvGrpSpPr>
            <p:cNvPr id="2" name="Groupe 1"/>
            <p:cNvGrpSpPr/>
            <p:nvPr/>
          </p:nvGrpSpPr>
          <p:grpSpPr>
            <a:xfrm>
              <a:off x="249941" y="984064"/>
              <a:ext cx="10568113" cy="1508832"/>
              <a:chOff x="179513" y="815665"/>
              <a:chExt cx="6840165" cy="1461207"/>
            </a:xfrm>
          </p:grpSpPr>
          <p:pic>
            <p:nvPicPr>
              <p:cNvPr id="74" name="Image 73"/>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179513" y="1335948"/>
                <a:ext cx="1245599" cy="652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ZoneTexte 34"/>
              <p:cNvSpPr txBox="1"/>
              <p:nvPr/>
            </p:nvSpPr>
            <p:spPr>
              <a:xfrm>
                <a:off x="1475656" y="1107321"/>
                <a:ext cx="2016224" cy="1169551"/>
              </a:xfrm>
              <a:prstGeom prst="rect">
                <a:avLst/>
              </a:prstGeom>
              <a:noFill/>
            </p:spPr>
            <p:txBody>
              <a:bodyPr wrap="square" rtlCol="0">
                <a:spAutoFit/>
              </a:bodyPr>
              <a:lstStyle/>
              <a:p>
                <a:r>
                  <a:rPr lang="fr-FR" sz="1400" b="1" dirty="0" err="1" smtClean="0">
                    <a:solidFill>
                      <a:srgbClr val="FF0000"/>
                    </a:solidFill>
                  </a:rPr>
                  <a:t>A</a:t>
                </a:r>
                <a:r>
                  <a:rPr lang="fr-FR" sz="1400" dirty="0" err="1" smtClean="0"/>
                  <a:t>erosols</a:t>
                </a:r>
                <a:r>
                  <a:rPr lang="fr-FR" sz="1400" dirty="0" smtClean="0"/>
                  <a:t>, </a:t>
                </a:r>
              </a:p>
              <a:p>
                <a:r>
                  <a:rPr lang="fr-FR" sz="1400" b="1" dirty="0" err="1" smtClean="0">
                    <a:solidFill>
                      <a:srgbClr val="FF0000"/>
                    </a:solidFill>
                  </a:rPr>
                  <a:t>C</a:t>
                </a:r>
                <a:r>
                  <a:rPr lang="fr-FR" sz="1400" dirty="0" err="1" smtClean="0"/>
                  <a:t>louds</a:t>
                </a:r>
                <a:r>
                  <a:rPr lang="fr-FR" sz="1400" dirty="0" smtClean="0"/>
                  <a:t> </a:t>
                </a:r>
              </a:p>
              <a:p>
                <a:r>
                  <a:rPr lang="fr-FR" sz="1400" b="1" dirty="0" smtClean="0">
                    <a:solidFill>
                      <a:srgbClr val="FF0000"/>
                    </a:solidFill>
                  </a:rPr>
                  <a:t>T</a:t>
                </a:r>
                <a:r>
                  <a:rPr lang="fr-FR" sz="1400" dirty="0" smtClean="0"/>
                  <a:t>race </a:t>
                </a:r>
                <a:r>
                  <a:rPr lang="fr-FR" sz="1400" dirty="0" err="1" smtClean="0"/>
                  <a:t>gases</a:t>
                </a:r>
                <a:endParaRPr lang="fr-FR" sz="1400" dirty="0" smtClean="0"/>
              </a:p>
              <a:p>
                <a:r>
                  <a:rPr lang="fr-FR" sz="1400" b="1" dirty="0" err="1" smtClean="0">
                    <a:solidFill>
                      <a:srgbClr val="FF0000"/>
                    </a:solidFill>
                  </a:rPr>
                  <a:t>R</a:t>
                </a:r>
                <a:r>
                  <a:rPr lang="fr-FR" sz="1400" dirty="0" err="1" smtClean="0"/>
                  <a:t>esearch</a:t>
                </a:r>
                <a:r>
                  <a:rPr lang="fr-FR" sz="1400" dirty="0" smtClean="0"/>
                  <a:t> </a:t>
                </a:r>
              </a:p>
              <a:p>
                <a:r>
                  <a:rPr lang="fr-FR" sz="1400" b="1" dirty="0" err="1" smtClean="0">
                    <a:solidFill>
                      <a:srgbClr val="FF0000"/>
                    </a:solidFill>
                  </a:rPr>
                  <a:t>I</a:t>
                </a:r>
                <a:r>
                  <a:rPr lang="fr-FR" sz="1400" dirty="0" err="1" smtClean="0"/>
                  <a:t>nfra</a:t>
                </a:r>
                <a:r>
                  <a:rPr lang="fr-FR" sz="1400" b="1" dirty="0" err="1" smtClean="0">
                    <a:solidFill>
                      <a:srgbClr val="FF0000"/>
                    </a:solidFill>
                  </a:rPr>
                  <a:t>S</a:t>
                </a:r>
                <a:r>
                  <a:rPr lang="fr-FR" sz="1400" dirty="0" err="1" smtClean="0"/>
                  <a:t>tructure</a:t>
                </a:r>
                <a:endParaRPr lang="fr-FR" sz="1400" dirty="0"/>
              </a:p>
            </p:txBody>
          </p:sp>
          <p:pic>
            <p:nvPicPr>
              <p:cNvPr id="391177" name="Picture 9"/>
              <p:cNvPicPr>
                <a:picLocks noChangeAspect="1" noChangeArrowheads="1"/>
              </p:cNvPicPr>
              <p:nvPr/>
            </p:nvPicPr>
            <p:blipFill>
              <a:blip r:embed="rId6" cstate="print"/>
              <a:srcRect/>
              <a:stretch>
                <a:fillRect/>
              </a:stretch>
            </p:blipFill>
            <p:spPr bwMode="auto">
              <a:xfrm>
                <a:off x="2339752" y="951905"/>
                <a:ext cx="1152128" cy="1241853"/>
              </a:xfrm>
              <a:prstGeom prst="rect">
                <a:avLst/>
              </a:prstGeom>
              <a:noFill/>
              <a:ln w="9525">
                <a:noFill/>
                <a:miter lim="800000"/>
                <a:headEnd/>
                <a:tailEnd/>
              </a:ln>
            </p:spPr>
          </p:pic>
          <p:sp>
            <p:nvSpPr>
              <p:cNvPr id="37" name="ZoneTexte 36"/>
              <p:cNvSpPr txBox="1"/>
              <p:nvPr/>
            </p:nvSpPr>
            <p:spPr>
              <a:xfrm>
                <a:off x="3491881" y="815665"/>
                <a:ext cx="3527797" cy="1162442"/>
              </a:xfrm>
              <a:prstGeom prst="rect">
                <a:avLst/>
              </a:prstGeom>
              <a:noFill/>
            </p:spPr>
            <p:txBody>
              <a:bodyPr wrap="square" rtlCol="0">
                <a:spAutoFit/>
              </a:bodyPr>
              <a:lstStyle/>
              <a:p>
                <a:r>
                  <a:rPr lang="fr-FR" b="1" dirty="0" smtClean="0"/>
                  <a:t>21</a:t>
                </a:r>
                <a:r>
                  <a:rPr lang="fr-FR" dirty="0" smtClean="0"/>
                  <a:t> pays, </a:t>
                </a:r>
                <a:r>
                  <a:rPr lang="fr-FR" b="1" dirty="0" smtClean="0"/>
                  <a:t>&gt;100 </a:t>
                </a:r>
                <a:r>
                  <a:rPr lang="fr-FR" dirty="0" smtClean="0"/>
                  <a:t>groupes de recherche &amp; organisations</a:t>
                </a:r>
              </a:p>
              <a:p>
                <a:r>
                  <a:rPr lang="fr-FR" b="1" dirty="0" smtClean="0">
                    <a:solidFill>
                      <a:srgbClr val="FF0000"/>
                    </a:solidFill>
                  </a:rPr>
                  <a:t>Pilotage français par CNRS </a:t>
                </a:r>
              </a:p>
              <a:p>
                <a:r>
                  <a:rPr lang="fr-FR" b="1" dirty="0" smtClean="0">
                    <a:solidFill>
                      <a:srgbClr val="FF0000"/>
                    </a:solidFill>
                  </a:rPr>
                  <a:t>Centre expertise sur gaz réactif à Douai</a:t>
                </a:r>
              </a:p>
              <a:p>
                <a:r>
                  <a:rPr lang="fr-FR" b="1" dirty="0" smtClean="0">
                    <a:solidFill>
                      <a:srgbClr val="FF0000"/>
                    </a:solidFill>
                  </a:rPr>
                  <a:t>Plateforme mesure Université Lille</a:t>
                </a:r>
                <a:endParaRPr lang="fr-FR" b="1" dirty="0">
                  <a:solidFill>
                    <a:srgbClr val="FF0000"/>
                  </a:solidFill>
                </a:endParaRPr>
              </a:p>
            </p:txBody>
          </p:sp>
        </p:grpSp>
        <p:pic>
          <p:nvPicPr>
            <p:cNvPr id="3" name="Imag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30214" y="1048917"/>
              <a:ext cx="636912" cy="551553"/>
            </a:xfrm>
            <a:prstGeom prst="rect">
              <a:avLst/>
            </a:prstGeom>
          </p:spPr>
        </p:pic>
        <p:pic>
          <p:nvPicPr>
            <p:cNvPr id="4" name="Imag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10079" y="1600470"/>
              <a:ext cx="1014845" cy="690095"/>
            </a:xfrm>
            <a:prstGeom prst="rect">
              <a:avLst/>
            </a:prstGeom>
          </p:spPr>
        </p:pic>
        <p:pic>
          <p:nvPicPr>
            <p:cNvPr id="6" name="Imag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24924" y="1686315"/>
              <a:ext cx="1167076" cy="451235"/>
            </a:xfrm>
            <a:prstGeom prst="rect">
              <a:avLst/>
            </a:prstGeom>
          </p:spPr>
        </p:pic>
      </p:grpSp>
      <p:pic>
        <p:nvPicPr>
          <p:cNvPr id="8" name="Imag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67126" y="1071232"/>
            <a:ext cx="1236266" cy="506921"/>
          </a:xfrm>
          <a:prstGeom prst="rect">
            <a:avLst/>
          </a:prstGeom>
        </p:spPr>
      </p:pic>
      <p:sp>
        <p:nvSpPr>
          <p:cNvPr id="5" name="ZoneTexte 4"/>
          <p:cNvSpPr txBox="1"/>
          <p:nvPr/>
        </p:nvSpPr>
        <p:spPr>
          <a:xfrm>
            <a:off x="156340" y="6153304"/>
            <a:ext cx="4797797" cy="646331"/>
          </a:xfrm>
          <a:prstGeom prst="rect">
            <a:avLst/>
          </a:prstGeom>
          <a:noFill/>
        </p:spPr>
        <p:txBody>
          <a:bodyPr wrap="square" rtlCol="0">
            <a:spAutoFit/>
          </a:bodyPr>
          <a:lstStyle/>
          <a:p>
            <a:r>
              <a:rPr lang="fr-FR" dirty="0">
                <a:hlinkClick r:id="rId11"/>
              </a:rPr>
              <a:t>https://www.actris.eu</a:t>
            </a:r>
            <a:r>
              <a:rPr lang="fr-FR" dirty="0" smtClean="0">
                <a:hlinkClick r:id="rId11"/>
              </a:rPr>
              <a:t>/ ; </a:t>
            </a:r>
            <a:r>
              <a:rPr lang="fr-FR" dirty="0" smtClean="0">
                <a:hlinkClick r:id="rId11"/>
              </a:rPr>
              <a:t>http</a:t>
            </a:r>
            <a:r>
              <a:rPr lang="fr-FR" dirty="0">
                <a:hlinkClick r:id="rId11"/>
              </a:rPr>
              <a:t>://sage.imt-lille-douai.fr</a:t>
            </a:r>
            <a:r>
              <a:rPr lang="fr-FR" dirty="0" smtClean="0">
                <a:hlinkClick r:id="rId11"/>
              </a:rPr>
              <a:t>/;</a:t>
            </a:r>
            <a:r>
              <a:rPr lang="fr-FR" dirty="0" smtClean="0"/>
              <a:t> </a:t>
            </a:r>
            <a:r>
              <a:rPr lang="fr-FR" dirty="0">
                <a:hlinkClick r:id="rId12"/>
              </a:rPr>
              <a:t>www.labex-cappa.fr</a:t>
            </a:r>
            <a:endParaRPr lang="fr-FR" dirty="0"/>
          </a:p>
        </p:txBody>
      </p:sp>
    </p:spTree>
    <p:extLst>
      <p:ext uri="{BB962C8B-B14F-4D97-AF65-F5344CB8AC3E}">
        <p14:creationId xmlns:p14="http://schemas.microsoft.com/office/powerpoint/2010/main" val="23743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7521" y="120770"/>
            <a:ext cx="4896452" cy="6556076"/>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RÃ©sultat de recherche d'images pour &quot;Max planck institute for chemistry&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9751" y="120770"/>
            <a:ext cx="2492733" cy="175045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396" y="5841"/>
            <a:ext cx="2991100" cy="2033948"/>
          </a:xfrm>
          <a:prstGeom prst="rect">
            <a:avLst/>
          </a:prstGeom>
        </p:spPr>
      </p:pic>
      <p:sp>
        <p:nvSpPr>
          <p:cNvPr id="7" name="ZoneTexte 6"/>
          <p:cNvSpPr txBox="1"/>
          <p:nvPr/>
        </p:nvSpPr>
        <p:spPr>
          <a:xfrm>
            <a:off x="301926" y="2208354"/>
            <a:ext cx="6556074" cy="4185761"/>
          </a:xfrm>
          <a:prstGeom prst="rect">
            <a:avLst/>
          </a:prstGeom>
          <a:noFill/>
        </p:spPr>
        <p:txBody>
          <a:bodyPr wrap="square" rtlCol="0">
            <a:spAutoFit/>
          </a:bodyPr>
          <a:lstStyle/>
          <a:p>
            <a:pPr algn="ctr">
              <a:spcAft>
                <a:spcPts val="1200"/>
              </a:spcAft>
            </a:pPr>
            <a:r>
              <a:rPr lang="fr-FR" sz="2800" b="1" dirty="0" smtClean="0">
                <a:solidFill>
                  <a:srgbClr val="0070C0"/>
                </a:solidFill>
              </a:rPr>
              <a:t>Coopération SAGE / Max Planck Institute </a:t>
            </a:r>
          </a:p>
          <a:p>
            <a:pPr>
              <a:spcAft>
                <a:spcPts val="1200"/>
              </a:spcAft>
            </a:pPr>
            <a:r>
              <a:rPr lang="fr-FR" sz="2200" dirty="0" smtClean="0"/>
              <a:t>Développer de </a:t>
            </a:r>
            <a:r>
              <a:rPr lang="fr-FR" sz="2200" b="1" i="1" dirty="0" smtClean="0"/>
              <a:t>nouveaux métriques pour étudier la réactivité des gaz traces dans l’atmosphère</a:t>
            </a:r>
            <a:r>
              <a:rPr lang="fr-FR" sz="2200" dirty="0" smtClean="0"/>
              <a:t> et la formation de polluants secondaires (O</a:t>
            </a:r>
            <a:r>
              <a:rPr lang="fr-FR" sz="2200" baseline="-25000" dirty="0" smtClean="0"/>
              <a:t>3</a:t>
            </a:r>
            <a:r>
              <a:rPr lang="fr-FR" sz="2200" dirty="0" smtClean="0"/>
              <a:t>, AOS…)</a:t>
            </a:r>
          </a:p>
          <a:p>
            <a:pPr>
              <a:spcAft>
                <a:spcPts val="600"/>
              </a:spcAft>
            </a:pPr>
            <a:r>
              <a:rPr lang="fr-FR" sz="2200" u="sng" dirty="0" smtClean="0"/>
              <a:t>Thèse en cotutelle internationale </a:t>
            </a:r>
            <a:r>
              <a:rPr lang="fr-FR" sz="2200" dirty="0" smtClean="0"/>
              <a:t>: Nina Reijrink </a:t>
            </a:r>
          </a:p>
          <a:p>
            <a:pPr lvl="1">
              <a:spcAft>
                <a:spcPts val="600"/>
              </a:spcAft>
            </a:pPr>
            <a:r>
              <a:rPr lang="fr-FR" sz="2000" dirty="0" smtClean="0"/>
              <a:t>Optimiser un outil analytique pour la mesure de la réactivité totale du </a:t>
            </a:r>
            <a:r>
              <a:rPr lang="fr-FR" sz="2000" b="1" i="1" dirty="0" smtClean="0"/>
              <a:t>radical hydroxyle</a:t>
            </a:r>
            <a:r>
              <a:rPr lang="fr-FR" sz="2000" dirty="0" smtClean="0"/>
              <a:t> (OH, </a:t>
            </a:r>
            <a:r>
              <a:rPr lang="fr-FR" sz="2000" b="1" i="1" dirty="0" smtClean="0"/>
              <a:t>principal oxydant de l’atmosphère</a:t>
            </a:r>
            <a:r>
              <a:rPr lang="fr-FR" sz="2000" dirty="0" smtClean="0"/>
              <a:t>)</a:t>
            </a:r>
          </a:p>
          <a:p>
            <a:pPr marL="0" lvl="1">
              <a:spcAft>
                <a:spcPts val="600"/>
              </a:spcAft>
            </a:pPr>
            <a:r>
              <a:rPr lang="fr-FR" sz="2000" u="sng" dirty="0" smtClean="0"/>
              <a:t>Cible </a:t>
            </a:r>
            <a:r>
              <a:rPr lang="fr-FR" sz="2000" dirty="0" smtClean="0"/>
              <a:t>: Projet de recherche afin de déployer cet outil dans la forêt des Landes et la forêt amazonienne afin de renseigner les puits et les sources de cet oxydant en milieu forestier</a:t>
            </a:r>
            <a:endParaRPr lang="fr-FR" sz="2000" dirty="0"/>
          </a:p>
        </p:txBody>
      </p:sp>
    </p:spTree>
    <p:extLst>
      <p:ext uri="{BB962C8B-B14F-4D97-AF65-F5344CB8AC3E}">
        <p14:creationId xmlns:p14="http://schemas.microsoft.com/office/powerpoint/2010/main" val="3733350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633" y="124685"/>
            <a:ext cx="1860312" cy="711798"/>
          </a:xfrm>
          <a:prstGeom prst="rect">
            <a:avLst/>
          </a:prstGeom>
        </p:spPr>
      </p:pic>
      <p:sp>
        <p:nvSpPr>
          <p:cNvPr id="4" name="Espace réservé du texte 3"/>
          <p:cNvSpPr>
            <a:spLocks noGrp="1"/>
          </p:cNvSpPr>
          <p:nvPr>
            <p:ph type="body" sz="quarter" idx="13"/>
          </p:nvPr>
        </p:nvSpPr>
        <p:spPr>
          <a:xfrm>
            <a:off x="2639615" y="73650"/>
            <a:ext cx="8513293" cy="660636"/>
          </a:xfrm>
        </p:spPr>
        <p:txBody>
          <a:bodyPr>
            <a:noAutofit/>
          </a:bodyPr>
          <a:lstStyle/>
          <a:p>
            <a:pPr marL="0" indent="0" algn="ctr">
              <a:buNone/>
            </a:pPr>
            <a:r>
              <a:rPr lang="fr-FR" sz="3600" b="1" dirty="0" smtClean="0">
                <a:solidFill>
                  <a:srgbClr val="00B0F0"/>
                </a:solidFill>
                <a:latin typeface="Arial Black" panose="020B0A04020102020204" pitchFamily="34" charset="0"/>
              </a:rPr>
              <a:t>Projet PATHACOV</a:t>
            </a:r>
            <a:endParaRPr lang="fr-FR" sz="3600" b="1" dirty="0">
              <a:solidFill>
                <a:srgbClr val="00B0F0"/>
              </a:solidFill>
              <a:latin typeface="Arial Black" panose="020B0A04020102020204" pitchFamily="34" charset="0"/>
            </a:endParaRPr>
          </a:p>
        </p:txBody>
      </p:sp>
      <p:sp>
        <p:nvSpPr>
          <p:cNvPr id="8" name="ZoneTexte 7"/>
          <p:cNvSpPr txBox="1"/>
          <p:nvPr/>
        </p:nvSpPr>
        <p:spPr>
          <a:xfrm>
            <a:off x="1801118" y="734278"/>
            <a:ext cx="9892145" cy="1200329"/>
          </a:xfrm>
          <a:prstGeom prst="rect">
            <a:avLst/>
          </a:prstGeom>
          <a:noFill/>
        </p:spPr>
        <p:txBody>
          <a:bodyPr wrap="square" rtlCol="0">
            <a:spAutoFit/>
          </a:bodyPr>
          <a:lstStyle/>
          <a:p>
            <a:pPr algn="ctr"/>
            <a:r>
              <a:rPr lang="fr-FR" sz="2400" b="1" dirty="0" smtClean="0">
                <a:solidFill>
                  <a:srgbClr val="0070C0"/>
                </a:solidFill>
              </a:rPr>
              <a:t>Sujet : </a:t>
            </a:r>
            <a:r>
              <a:rPr lang="fr-FR" sz="2400" b="1" dirty="0">
                <a:solidFill>
                  <a:srgbClr val="0070C0"/>
                </a:solidFill>
              </a:rPr>
              <a:t>«</a:t>
            </a:r>
            <a:r>
              <a:rPr lang="fr-FR" sz="2400" b="1" i="1" dirty="0">
                <a:solidFill>
                  <a:srgbClr val="0070C0"/>
                </a:solidFill>
              </a:rPr>
              <a:t> Développement de nez électroniques pour le </a:t>
            </a:r>
            <a:r>
              <a:rPr lang="fr-BE" sz="2400" b="1" i="1" dirty="0">
                <a:solidFill>
                  <a:srgbClr val="0070C0"/>
                </a:solidFill>
              </a:rPr>
              <a:t>diagnostic précoce des pathologies humaines par analyse des composés organiques volatils dans l’air exhalé » </a:t>
            </a:r>
            <a:r>
              <a:rPr lang="fr-BE" sz="2400" b="1" i="1" dirty="0" smtClean="0">
                <a:solidFill>
                  <a:srgbClr val="0070C0"/>
                </a:solidFill>
              </a:rPr>
              <a:t>(</a:t>
            </a:r>
            <a:r>
              <a:rPr lang="fr-FR" sz="2400" b="1" i="1" dirty="0" smtClean="0">
                <a:solidFill>
                  <a:srgbClr val="0070C0"/>
                </a:solidFill>
              </a:rPr>
              <a:t>cancer </a:t>
            </a:r>
            <a:r>
              <a:rPr lang="fr-FR" sz="2400" b="1" i="1" dirty="0">
                <a:solidFill>
                  <a:srgbClr val="0070C0"/>
                </a:solidFill>
              </a:rPr>
              <a:t>du poumon, du sein, maladies </a:t>
            </a:r>
            <a:r>
              <a:rPr lang="fr-FR" sz="2400" b="1" i="1" dirty="0" smtClean="0">
                <a:solidFill>
                  <a:srgbClr val="0070C0"/>
                </a:solidFill>
              </a:rPr>
              <a:t>rénales)</a:t>
            </a:r>
            <a:endParaRPr lang="fr-BE" sz="2400" b="1" i="1" dirty="0">
              <a:solidFill>
                <a:srgbClr val="0070C0"/>
              </a:solidFill>
            </a:endParaRPr>
          </a:p>
        </p:txBody>
      </p:sp>
      <p:sp>
        <p:nvSpPr>
          <p:cNvPr id="11" name="ZoneTexte 10"/>
          <p:cNvSpPr txBox="1"/>
          <p:nvPr/>
        </p:nvSpPr>
        <p:spPr>
          <a:xfrm>
            <a:off x="1288474" y="1943432"/>
            <a:ext cx="10404790" cy="1323439"/>
          </a:xfrm>
          <a:prstGeom prst="rect">
            <a:avLst/>
          </a:prstGeom>
          <a:noFill/>
        </p:spPr>
        <p:txBody>
          <a:bodyPr wrap="square" rtlCol="0">
            <a:spAutoFit/>
          </a:bodyPr>
          <a:lstStyle/>
          <a:p>
            <a:pPr marL="342900" indent="-342900">
              <a:buFont typeface="Arial" panose="020B0604020202020204" pitchFamily="34" charset="0"/>
              <a:buChar char="•"/>
            </a:pPr>
            <a:r>
              <a:rPr lang="fr-BE" sz="2000" b="1" i="1" dirty="0" smtClean="0"/>
              <a:t>Projet </a:t>
            </a:r>
            <a:r>
              <a:rPr lang="fr-FR" sz="2000" b="1" dirty="0" smtClean="0"/>
              <a:t>INTERREG </a:t>
            </a:r>
            <a:r>
              <a:rPr lang="fr-FR" sz="2000" b="1" dirty="0"/>
              <a:t>France Wallonie </a:t>
            </a:r>
            <a:r>
              <a:rPr lang="fr-FR" sz="2000" b="1" dirty="0" err="1"/>
              <a:t>Vlaanderen</a:t>
            </a:r>
            <a:r>
              <a:rPr lang="fr-FR" sz="2000" b="1" dirty="0"/>
              <a:t> – </a:t>
            </a:r>
            <a:r>
              <a:rPr lang="fr-FR" sz="2000" b="1" dirty="0" smtClean="0"/>
              <a:t>FEDER</a:t>
            </a:r>
          </a:p>
          <a:p>
            <a:pPr marL="342900" indent="-342900">
              <a:buFont typeface="Arial" panose="020B0604020202020204" pitchFamily="34" charset="0"/>
              <a:buChar char="•"/>
            </a:pPr>
            <a:r>
              <a:rPr lang="fr-FR" sz="2000" b="1" i="1" dirty="0" smtClean="0"/>
              <a:t>12 partenaires : CHRU Lille, CHU Reims, CHU Amiens, </a:t>
            </a:r>
            <a:r>
              <a:rPr lang="fr-FR" sz="2000" b="1" i="1" dirty="0" err="1" smtClean="0"/>
              <a:t>Eurasanté</a:t>
            </a:r>
            <a:r>
              <a:rPr lang="fr-FR" sz="2000" b="1" i="1" dirty="0" smtClean="0"/>
              <a:t>, </a:t>
            </a:r>
            <a:r>
              <a:rPr lang="fr-FR" sz="2000" b="1" i="1" dirty="0" err="1" smtClean="0"/>
              <a:t>Univ</a:t>
            </a:r>
            <a:r>
              <a:rPr lang="fr-FR" sz="2000" b="1" i="1" dirty="0" smtClean="0"/>
              <a:t> Lille, IMT Lille Douai, </a:t>
            </a:r>
            <a:r>
              <a:rPr lang="fr-FR" sz="2000" b="1" i="1" dirty="0" err="1" smtClean="0"/>
              <a:t>Univ</a:t>
            </a:r>
            <a:r>
              <a:rPr lang="fr-FR" sz="2000" b="1" i="1" dirty="0" smtClean="0"/>
              <a:t> Reims, </a:t>
            </a:r>
            <a:r>
              <a:rPr lang="fr-FR" sz="2000" b="1" i="1" dirty="0" err="1" smtClean="0"/>
              <a:t>Univ</a:t>
            </a:r>
            <a:r>
              <a:rPr lang="fr-FR" sz="2000" b="1" i="1" dirty="0" smtClean="0"/>
              <a:t> Gand, </a:t>
            </a:r>
            <a:r>
              <a:rPr lang="fr-FR" sz="2000" b="1" i="1" dirty="0" err="1" smtClean="0"/>
              <a:t>Univ</a:t>
            </a:r>
            <a:r>
              <a:rPr lang="fr-FR" sz="2000" b="1" i="1" dirty="0" smtClean="0"/>
              <a:t> Mons, KU Leuven, ULG Campus Arlon, </a:t>
            </a:r>
            <a:r>
              <a:rPr lang="fr-FR" sz="2000" b="1" i="1" dirty="0" err="1" smtClean="0"/>
              <a:t>Materia</a:t>
            </a:r>
            <a:r>
              <a:rPr lang="fr-FR" sz="2000" b="1" i="1" dirty="0" smtClean="0"/>
              <a:t> Nova</a:t>
            </a:r>
          </a:p>
          <a:p>
            <a:pPr marL="342900" indent="-342900">
              <a:buFont typeface="Arial" panose="020B0604020202020204" pitchFamily="34" charset="0"/>
              <a:buChar char="•"/>
            </a:pPr>
            <a:r>
              <a:rPr lang="fr-FR" sz="2000" b="1" i="1" dirty="0" smtClean="0"/>
              <a:t>Budget : 4,6 M€</a:t>
            </a:r>
            <a:endParaRPr lang="fr-BE" sz="2000" b="1" i="1" dirty="0"/>
          </a:p>
        </p:txBody>
      </p:sp>
      <p:pic>
        <p:nvPicPr>
          <p:cNvPr id="12" name="Espace réservé du contenu 7"/>
          <p:cNvPicPr>
            <a:picLocks noGrp="1" noChangeAspect="1"/>
          </p:cNvPicPr>
          <p:nvPr>
            <p:ph idx="14"/>
          </p:nvPr>
        </p:nvPicPr>
        <p:blipFill>
          <a:blip r:embed="rId3" cstate="print">
            <a:extLst>
              <a:ext uri="{28A0092B-C50C-407E-A947-70E740481C1C}">
                <a14:useLocalDpi xmlns:a14="http://schemas.microsoft.com/office/drawing/2010/main" val="0"/>
              </a:ext>
            </a:extLst>
          </a:blip>
          <a:stretch>
            <a:fillRect/>
          </a:stretch>
        </p:blipFill>
        <p:spPr>
          <a:xfrm>
            <a:off x="9628388" y="3971241"/>
            <a:ext cx="1663590" cy="2346441"/>
          </a:xfrm>
        </p:spPr>
      </p:pic>
      <p:sp>
        <p:nvSpPr>
          <p:cNvPr id="13" name="Nuage 12"/>
          <p:cNvSpPr/>
          <p:nvPr/>
        </p:nvSpPr>
        <p:spPr>
          <a:xfrm>
            <a:off x="9661182" y="4011350"/>
            <a:ext cx="563630" cy="432048"/>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7770386" y="4576394"/>
            <a:ext cx="2001639"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600" b="1" dirty="0" smtClean="0">
                <a:solidFill>
                  <a:schemeClr val="bg1"/>
                </a:solidFill>
              </a:rPr>
              <a:t>Echantillonnage de air exhalé </a:t>
            </a:r>
            <a:endParaRPr lang="fr-FR" sz="1600" b="1" dirty="0">
              <a:solidFill>
                <a:schemeClr val="bg1"/>
              </a:solidFill>
            </a:endParaRPr>
          </a:p>
        </p:txBody>
      </p:sp>
      <p:sp>
        <p:nvSpPr>
          <p:cNvPr id="15" name="ZoneTexte 14"/>
          <p:cNvSpPr txBox="1"/>
          <p:nvPr/>
        </p:nvSpPr>
        <p:spPr>
          <a:xfrm>
            <a:off x="1389080" y="3688765"/>
            <a:ext cx="2843808" cy="1077218"/>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fr-FR"/>
            </a:defPPr>
            <a:lvl1pPr algn="ctr">
              <a:defRPr sz="16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dirty="0"/>
              <a:t>Large </a:t>
            </a:r>
            <a:r>
              <a:rPr lang="fr-FR" dirty="0" err="1"/>
              <a:t>quantity</a:t>
            </a:r>
            <a:r>
              <a:rPr lang="fr-FR" dirty="0"/>
              <a:t> of data</a:t>
            </a:r>
          </a:p>
          <a:p>
            <a:r>
              <a:rPr lang="fr-FR" dirty="0"/>
              <a:t>(more </a:t>
            </a:r>
            <a:r>
              <a:rPr lang="fr-FR" dirty="0" err="1"/>
              <a:t>than</a:t>
            </a:r>
            <a:r>
              <a:rPr lang="fr-FR" dirty="0"/>
              <a:t> 2000 patients)</a:t>
            </a:r>
          </a:p>
          <a:p>
            <a:r>
              <a:rPr lang="fr-FR" dirty="0"/>
              <a:t>Data </a:t>
            </a:r>
            <a:r>
              <a:rPr lang="fr-FR" dirty="0" err="1"/>
              <a:t>mining</a:t>
            </a:r>
            <a:endParaRPr lang="fr-FR" dirty="0"/>
          </a:p>
          <a:p>
            <a:r>
              <a:rPr lang="fr-FR" dirty="0" err="1"/>
              <a:t>Biomarker</a:t>
            </a:r>
            <a:r>
              <a:rPr lang="fr-FR" dirty="0"/>
              <a:t> identification</a:t>
            </a:r>
          </a:p>
        </p:txBody>
      </p:sp>
      <p:sp>
        <p:nvSpPr>
          <p:cNvPr id="16" name="ZoneTexte 15"/>
          <p:cNvSpPr txBox="1"/>
          <p:nvPr/>
        </p:nvSpPr>
        <p:spPr>
          <a:xfrm>
            <a:off x="4865966" y="3688784"/>
            <a:ext cx="2226270" cy="1077218"/>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fr-FR" sz="1600" b="1" dirty="0" smtClean="0"/>
              <a:t>Analyse des composés organiques </a:t>
            </a:r>
            <a:endParaRPr lang="fr-FR" sz="1600" dirty="0" smtClean="0"/>
          </a:p>
          <a:p>
            <a:pPr algn="ctr"/>
            <a:r>
              <a:rPr lang="fr-FR" sz="1600" b="1" dirty="0" smtClean="0"/>
              <a:t>Détermination des biomarqueurs</a:t>
            </a:r>
            <a:endParaRPr lang="fr-FR" sz="1600" b="1" dirty="0"/>
          </a:p>
        </p:txBody>
      </p:sp>
      <p:sp>
        <p:nvSpPr>
          <p:cNvPr id="17" name="ZoneTexte 16"/>
          <p:cNvSpPr txBox="1"/>
          <p:nvPr/>
        </p:nvSpPr>
        <p:spPr>
          <a:xfrm>
            <a:off x="3478330" y="5053403"/>
            <a:ext cx="3737856" cy="1323439"/>
          </a:xfrm>
          <a:prstGeom prst="rect">
            <a:avLst/>
          </a:prstGeom>
          <a:solidFill>
            <a:schemeClr val="accent3">
              <a:lumMod val="75000"/>
              <a:lumOff val="25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fr-FR" sz="1600" b="1" dirty="0" smtClean="0"/>
              <a:t>Identification de marqueurs biologiques précoces  </a:t>
            </a:r>
          </a:p>
          <a:p>
            <a:pPr algn="ctr"/>
            <a:r>
              <a:rPr lang="fr-FR" sz="1600" b="1" dirty="0" smtClean="0"/>
              <a:t>Analyse des données (</a:t>
            </a:r>
            <a:r>
              <a:rPr lang="fr-FR" sz="1600" b="1" dirty="0" err="1" smtClean="0"/>
              <a:t>big</a:t>
            </a:r>
            <a:r>
              <a:rPr lang="fr-FR" sz="1600" b="1" dirty="0" smtClean="0"/>
              <a:t> data)</a:t>
            </a:r>
          </a:p>
          <a:p>
            <a:pPr algn="ctr"/>
            <a:r>
              <a:rPr lang="fr-FR" sz="1600" b="1" dirty="0" smtClean="0"/>
              <a:t>Synthèse de nanomatériaux sensibles aux espèces organiques</a:t>
            </a:r>
            <a:endParaRPr lang="fr-FR" sz="1600" dirty="0"/>
          </a:p>
        </p:txBody>
      </p:sp>
      <p:sp>
        <p:nvSpPr>
          <p:cNvPr id="18" name="ZoneTexte 17"/>
          <p:cNvSpPr txBox="1"/>
          <p:nvPr/>
        </p:nvSpPr>
        <p:spPr>
          <a:xfrm>
            <a:off x="200787" y="5333073"/>
            <a:ext cx="3007265" cy="584775"/>
          </a:xfrm>
          <a:prstGeom prst="rect">
            <a:avLst/>
          </a:prstGeom>
          <a:solidFill>
            <a:schemeClr val="accent3">
              <a:lumMod val="75000"/>
              <a:lumOff val="25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defPPr>
              <a:defRPr lang="fr-FR"/>
            </a:defPPr>
            <a:lvl1pPr algn="ctr">
              <a:defRPr b="1">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1600" dirty="0"/>
              <a:t>Développement de nouveaux capteurs électroniques</a:t>
            </a:r>
          </a:p>
        </p:txBody>
      </p:sp>
      <p:sp>
        <p:nvSpPr>
          <p:cNvPr id="19" name="Flèche courbée vers la gauche 18"/>
          <p:cNvSpPr/>
          <p:nvPr/>
        </p:nvSpPr>
        <p:spPr>
          <a:xfrm>
            <a:off x="7551998" y="5314722"/>
            <a:ext cx="609600" cy="80079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0" name="Flèche courbée vers la gauche 19"/>
          <p:cNvSpPr/>
          <p:nvPr/>
        </p:nvSpPr>
        <p:spPr>
          <a:xfrm flipV="1">
            <a:off x="7568400" y="3733785"/>
            <a:ext cx="609600" cy="75160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084459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22"/>
          <p:cNvSpPr txBox="1">
            <a:spLocks noChangeArrowheads="1"/>
          </p:cNvSpPr>
          <p:nvPr/>
        </p:nvSpPr>
        <p:spPr bwMode="auto">
          <a:xfrm>
            <a:off x="7440150" y="2042573"/>
            <a:ext cx="1920213" cy="180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8192" tIns="39097" rIns="78192" bIns="39097">
            <a:spAutoFit/>
          </a:bodyPr>
          <a:lstStyle>
            <a:lvl1pPr>
              <a:defRPr sz="2000">
                <a:solidFill>
                  <a:srgbClr val="000000"/>
                </a:solidFill>
                <a:latin typeface="Century Gothic" panose="020B0502020202020204" pitchFamily="34" charset="0"/>
              </a:defRPr>
            </a:lvl1pPr>
            <a:lvl2pPr indent="-287338">
              <a:defRPr sz="2000">
                <a:solidFill>
                  <a:srgbClr val="000000"/>
                </a:solidFill>
                <a:latin typeface="Century Gothic" panose="020B0502020202020204" pitchFamily="34" charset="0"/>
              </a:defRPr>
            </a:lvl2pPr>
            <a:lvl3pPr>
              <a:defRPr sz="2000">
                <a:solidFill>
                  <a:srgbClr val="000000"/>
                </a:solidFill>
                <a:latin typeface="Century Gothic" panose="020B0502020202020204" pitchFamily="34" charset="0"/>
              </a:defRPr>
            </a:lvl3pPr>
            <a:lvl4pPr indent="-230188">
              <a:defRPr sz="2000">
                <a:solidFill>
                  <a:srgbClr val="000000"/>
                </a:solidFill>
                <a:latin typeface="Century Gothic" panose="020B0502020202020204" pitchFamily="34" charset="0"/>
              </a:defRPr>
            </a:lvl4pPr>
            <a:lvl5pPr>
              <a:defRPr sz="2000">
                <a:solidFill>
                  <a:srgbClr val="000000"/>
                </a:solidFill>
                <a:latin typeface="Century Gothic" panose="020B0502020202020204" pitchFamily="34" charset="0"/>
              </a:defRPr>
            </a:lvl5pPr>
            <a:lvl6pPr marL="2514600" indent="-228600" eaLnBrk="0" fontAlgn="base" hangingPunct="0">
              <a:lnSpc>
                <a:spcPct val="99000"/>
              </a:lnSpc>
              <a:spcBef>
                <a:spcPct val="0"/>
              </a:spcBef>
              <a:spcAft>
                <a:spcPct val="0"/>
              </a:spcAft>
              <a:buClr>
                <a:srgbClr val="000000"/>
              </a:buClr>
              <a:buSzPct val="100000"/>
              <a:buFont typeface="Times New Roman" panose="02020603050405020304" pitchFamily="18" charset="0"/>
              <a:defRPr sz="2000">
                <a:solidFill>
                  <a:srgbClr val="000000"/>
                </a:solidFill>
                <a:latin typeface="Century Gothic" panose="020B0502020202020204" pitchFamily="34" charset="0"/>
              </a:defRPr>
            </a:lvl6pPr>
            <a:lvl7pPr marL="2971800" indent="-228600" eaLnBrk="0" fontAlgn="base" hangingPunct="0">
              <a:lnSpc>
                <a:spcPct val="99000"/>
              </a:lnSpc>
              <a:spcBef>
                <a:spcPct val="0"/>
              </a:spcBef>
              <a:spcAft>
                <a:spcPct val="0"/>
              </a:spcAft>
              <a:buClr>
                <a:srgbClr val="000000"/>
              </a:buClr>
              <a:buSzPct val="100000"/>
              <a:buFont typeface="Times New Roman" panose="02020603050405020304" pitchFamily="18" charset="0"/>
              <a:defRPr sz="2000">
                <a:solidFill>
                  <a:srgbClr val="000000"/>
                </a:solidFill>
                <a:latin typeface="Century Gothic" panose="020B0502020202020204" pitchFamily="34" charset="0"/>
              </a:defRPr>
            </a:lvl7pPr>
            <a:lvl8pPr marL="3429000" indent="-228600" eaLnBrk="0" fontAlgn="base" hangingPunct="0">
              <a:lnSpc>
                <a:spcPct val="99000"/>
              </a:lnSpc>
              <a:spcBef>
                <a:spcPct val="0"/>
              </a:spcBef>
              <a:spcAft>
                <a:spcPct val="0"/>
              </a:spcAft>
              <a:buClr>
                <a:srgbClr val="000000"/>
              </a:buClr>
              <a:buSzPct val="100000"/>
              <a:buFont typeface="Times New Roman" panose="02020603050405020304" pitchFamily="18" charset="0"/>
              <a:defRPr sz="2000">
                <a:solidFill>
                  <a:srgbClr val="000000"/>
                </a:solidFill>
                <a:latin typeface="Century Gothic" panose="020B0502020202020204" pitchFamily="34" charset="0"/>
              </a:defRPr>
            </a:lvl8pPr>
            <a:lvl9pPr marL="3886200" indent="-228600" eaLnBrk="0" fontAlgn="base" hangingPunct="0">
              <a:lnSpc>
                <a:spcPct val="99000"/>
              </a:lnSpc>
              <a:spcBef>
                <a:spcPct val="0"/>
              </a:spcBef>
              <a:spcAft>
                <a:spcPct val="0"/>
              </a:spcAft>
              <a:buClr>
                <a:srgbClr val="000000"/>
              </a:buClr>
              <a:buSzPct val="100000"/>
              <a:buFont typeface="Times New Roman" panose="02020603050405020304" pitchFamily="18" charset="0"/>
              <a:defRPr sz="2000">
                <a:solidFill>
                  <a:srgbClr val="000000"/>
                </a:solidFill>
                <a:latin typeface="Century Gothic" panose="020B0502020202020204" pitchFamily="34" charset="0"/>
              </a:defRPr>
            </a:lvl9pPr>
          </a:lstStyle>
          <a:p>
            <a:pPr defTabSz="781995">
              <a:spcBef>
                <a:spcPct val="50000"/>
              </a:spcBef>
            </a:pPr>
            <a:r>
              <a:rPr lang="fr-FR" sz="1600" b="1" dirty="0" smtClean="0">
                <a:solidFill>
                  <a:srgbClr val="FF6600"/>
                </a:solidFill>
                <a:latin typeface="Arial" panose="020B0604020202020204" pitchFamily="34" charset="0"/>
              </a:rPr>
              <a:t>Eutrophisation</a:t>
            </a:r>
          </a:p>
          <a:p>
            <a:pPr defTabSz="781995">
              <a:spcBef>
                <a:spcPct val="50000"/>
              </a:spcBef>
            </a:pPr>
            <a:r>
              <a:rPr lang="fr-FR" sz="1600" b="1" dirty="0" smtClean="0">
                <a:solidFill>
                  <a:srgbClr val="FF6600"/>
                </a:solidFill>
                <a:latin typeface="Arial" panose="020B0604020202020204" pitchFamily="34" charset="0"/>
              </a:rPr>
              <a:t>Acidification</a:t>
            </a:r>
          </a:p>
          <a:p>
            <a:pPr defTabSz="781995">
              <a:spcBef>
                <a:spcPct val="50000"/>
              </a:spcBef>
            </a:pPr>
            <a:endParaRPr lang="fr-FR" sz="1600" b="1" dirty="0" smtClean="0">
              <a:solidFill>
                <a:srgbClr val="FF6600"/>
              </a:solidFill>
              <a:latin typeface="Arial" panose="020B0604020202020204" pitchFamily="34" charset="0"/>
            </a:endParaRPr>
          </a:p>
          <a:p>
            <a:pPr defTabSz="781995">
              <a:spcBef>
                <a:spcPct val="50000"/>
              </a:spcBef>
            </a:pPr>
            <a:r>
              <a:rPr lang="fr-FR" sz="1600" b="1" dirty="0" smtClean="0">
                <a:solidFill>
                  <a:srgbClr val="FF6600"/>
                </a:solidFill>
                <a:latin typeface="Arial" panose="020B0604020202020204" pitchFamily="34" charset="0"/>
              </a:rPr>
              <a:t>Erosion </a:t>
            </a:r>
          </a:p>
          <a:p>
            <a:pPr defTabSz="781995">
              <a:spcBef>
                <a:spcPct val="50000"/>
              </a:spcBef>
            </a:pPr>
            <a:r>
              <a:rPr lang="fr-FR" sz="1600" b="1" dirty="0" smtClean="0">
                <a:solidFill>
                  <a:srgbClr val="FF6600"/>
                </a:solidFill>
                <a:latin typeface="Arial" panose="020B0604020202020204" pitchFamily="34" charset="0"/>
              </a:rPr>
              <a:t>Biodiversité</a:t>
            </a:r>
            <a:endParaRPr lang="fr-FR" sz="1600" b="1" dirty="0">
              <a:solidFill>
                <a:srgbClr val="FF6600"/>
              </a:solidFill>
              <a:latin typeface="Arial" panose="020B0604020202020204" pitchFamily="34" charset="0"/>
            </a:endParaRPr>
          </a:p>
        </p:txBody>
      </p:sp>
      <p:sp>
        <p:nvSpPr>
          <p:cNvPr id="13" name="Espace réservé du contenu 26"/>
          <p:cNvSpPr txBox="1">
            <a:spLocks/>
          </p:cNvSpPr>
          <p:nvPr/>
        </p:nvSpPr>
        <p:spPr>
          <a:xfrm>
            <a:off x="1131393" y="5048648"/>
            <a:ext cx="10407217" cy="900633"/>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fr-FR" b="1" i="0" u="none" strike="noStrike" kern="1200" cap="none" spc="0" normalizeH="0" baseline="0" noProof="0" dirty="0" smtClean="0">
                <a:ln>
                  <a:noFill/>
                </a:ln>
                <a:solidFill>
                  <a:schemeClr val="tx1"/>
                </a:solidFill>
                <a:effectLst/>
                <a:uLnTx/>
                <a:uFillTx/>
                <a:latin typeface="+mn-lt"/>
                <a:ea typeface="+mn-ea"/>
                <a:cs typeface="+mn-cs"/>
              </a:rPr>
              <a:t>Prise de conscience (70s) du caractère transfrontalier de la pollution atmosphérique et des dommages causés  par l’homme aux milieux naturels (lacs, cours d’eau, forêts,…) et des effets sur la santé et l’environnement (90s)</a:t>
            </a:r>
          </a:p>
        </p:txBody>
      </p:sp>
      <p:pic>
        <p:nvPicPr>
          <p:cNvPr id="14" name="Picture 3" descr="http://upload.wikimedia.org/wikipedia/commons/thumb/0/0c/Acid_rain_woods1.JPG/290px-Acid_rain_woods1.JPG"/>
          <p:cNvPicPr>
            <a:picLocks noChangeAspect="1" noChangeArrowheads="1"/>
          </p:cNvPicPr>
          <p:nvPr/>
        </p:nvPicPr>
        <p:blipFill>
          <a:blip r:embed="rId3" cstate="print"/>
          <a:srcRect/>
          <a:stretch>
            <a:fillRect/>
          </a:stretch>
        </p:blipFill>
        <p:spPr bwMode="auto">
          <a:xfrm>
            <a:off x="9440861" y="896995"/>
            <a:ext cx="2319768" cy="1307870"/>
          </a:xfrm>
          <a:prstGeom prst="rect">
            <a:avLst/>
          </a:prstGeom>
          <a:noFill/>
        </p:spPr>
      </p:pic>
      <p:pic>
        <p:nvPicPr>
          <p:cNvPr id="15" name="Picture 5" descr="http://esinature.files.wordpress.com/2012/05/phenomenes1.jpg"/>
          <p:cNvPicPr>
            <a:picLocks noChangeAspect="1" noChangeArrowheads="1"/>
          </p:cNvPicPr>
          <p:nvPr/>
        </p:nvPicPr>
        <p:blipFill>
          <a:blip r:embed="rId4" cstate="print"/>
          <a:srcRect/>
          <a:stretch>
            <a:fillRect/>
          </a:stretch>
        </p:blipFill>
        <p:spPr bwMode="auto">
          <a:xfrm>
            <a:off x="339101" y="896994"/>
            <a:ext cx="7028160" cy="3950518"/>
          </a:xfrm>
          <a:prstGeom prst="rect">
            <a:avLst/>
          </a:prstGeom>
          <a:noFill/>
        </p:spPr>
      </p:pic>
      <p:sp>
        <p:nvSpPr>
          <p:cNvPr id="7" name="Text Box 6"/>
          <p:cNvSpPr txBox="1">
            <a:spLocks noChangeArrowheads="1"/>
          </p:cNvSpPr>
          <p:nvPr/>
        </p:nvSpPr>
        <p:spPr bwMode="auto">
          <a:xfrm>
            <a:off x="513196" y="168135"/>
            <a:ext cx="10945283" cy="544764"/>
          </a:xfrm>
          <a:prstGeom prst="rect">
            <a:avLst/>
          </a:prstGeom>
        </p:spPr>
        <p:txBody>
          <a:bodyPr vert="horz" lIns="91440" tIns="45720" rIns="91440" bIns="45720" rtlCol="0">
            <a:noAutofit/>
          </a:bodyPr>
          <a:lstStyle>
            <a:lvl1pPr indent="0" algn="ctr">
              <a:lnSpc>
                <a:spcPct val="90000"/>
              </a:lnSpc>
              <a:spcBef>
                <a:spcPts val="1000"/>
              </a:spcBef>
              <a:buFont typeface="Arial" panose="020B0604020202020204" pitchFamily="34" charset="0"/>
              <a:buNone/>
              <a:defRPr sz="3600" b="1" cap="none" baseline="0">
                <a:solidFill>
                  <a:srgbClr val="00B0F0"/>
                </a:solidFill>
                <a:latin typeface="Arial Black" panose="020B0A040201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2800" dirty="0" err="1"/>
              <a:t>Observatoire</a:t>
            </a:r>
            <a:r>
              <a:rPr lang="en-GB" sz="2800" dirty="0"/>
              <a:t> </a:t>
            </a:r>
            <a:r>
              <a:rPr lang="en-GB" sz="2800" dirty="0" err="1"/>
              <a:t>européen</a:t>
            </a:r>
            <a:r>
              <a:rPr lang="en-GB" sz="2800" dirty="0"/>
              <a:t> de la pollution </a:t>
            </a:r>
            <a:r>
              <a:rPr lang="en-GB" sz="2800" dirty="0" err="1"/>
              <a:t>transfrontalière</a:t>
            </a:r>
            <a:r>
              <a:rPr lang="en-GB" sz="2800" dirty="0"/>
              <a:t> </a:t>
            </a:r>
            <a:endParaRPr lang="fr-FR" sz="2800" dirty="0"/>
          </a:p>
        </p:txBody>
      </p:sp>
      <p:sp>
        <p:nvSpPr>
          <p:cNvPr id="9" name="AutoShape 8"/>
          <p:cNvSpPr>
            <a:spLocks noChangeArrowheads="1"/>
          </p:cNvSpPr>
          <p:nvPr/>
        </p:nvSpPr>
        <p:spPr bwMode="auto">
          <a:xfrm>
            <a:off x="7536160" y="2753981"/>
            <a:ext cx="935591" cy="379689"/>
          </a:xfrm>
          <a:custGeom>
            <a:avLst/>
            <a:gdLst>
              <a:gd name="T0" fmla="*/ 79306523 w 21600"/>
              <a:gd name="T1" fmla="*/ 0 h 21600"/>
              <a:gd name="T2" fmla="*/ 0 w 21600"/>
              <a:gd name="T3" fmla="*/ 9257035 h 21600"/>
              <a:gd name="T4" fmla="*/ 79306523 w 21600"/>
              <a:gd name="T5" fmla="*/ 18514034 h 21600"/>
              <a:gd name="T6" fmla="*/ 105742019 w 21600"/>
              <a:gd name="T7" fmla="*/ 925703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28575">
            <a:solidFill>
              <a:srgbClr val="FF3300"/>
            </a:solidFill>
            <a:miter lim="800000"/>
            <a:headEnd/>
            <a:tailEnd/>
          </a:ln>
          <a:extLst>
            <a:ext uri="{909E8E84-426E-40DD-AFC4-6F175D3DCCD1}">
              <a14:hiddenFill xmlns:a14="http://schemas.microsoft.com/office/drawing/2010/main">
                <a:solidFill>
                  <a:srgbClr val="FF9900"/>
                </a:solidFill>
              </a14:hiddenFill>
            </a:ext>
          </a:extLst>
        </p:spPr>
        <p:txBody>
          <a:bodyPr wrap="none" anchor="ctr"/>
          <a:lstStyle/>
          <a:p>
            <a:endParaRPr lang="fr-FR" sz="1539"/>
          </a:p>
        </p:txBody>
      </p:sp>
      <p:pic>
        <p:nvPicPr>
          <p:cNvPr id="10" name="Picture 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68595" y="2276873"/>
            <a:ext cx="2488045" cy="1170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8"/>
          <p:cNvPicPr>
            <a:picLocks noChangeAspect="1" noChangeArrowheads="1"/>
          </p:cNvPicPr>
          <p:nvPr/>
        </p:nvPicPr>
        <p:blipFill rotWithShape="1">
          <a:blip r:embed="rId6">
            <a:extLst>
              <a:ext uri="{28A0092B-C50C-407E-A947-70E740481C1C}">
                <a14:useLocalDpi xmlns:a14="http://schemas.microsoft.com/office/drawing/2010/main" val="0"/>
              </a:ext>
            </a:extLst>
          </a:blip>
          <a:srcRect t="22279" b="561"/>
          <a:stretch/>
        </p:blipFill>
        <p:spPr bwMode="auto">
          <a:xfrm>
            <a:off x="9725847" y="3573016"/>
            <a:ext cx="1938772" cy="11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4"/>
          <p:cNvSpPr>
            <a:spLocks noChangeArrowheads="1"/>
          </p:cNvSpPr>
          <p:nvPr/>
        </p:nvSpPr>
        <p:spPr bwMode="auto">
          <a:xfrm>
            <a:off x="2036616" y="6025007"/>
            <a:ext cx="8576001" cy="7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192" tIns="39097" rIns="78192" bIns="39097" anchor="ctr"/>
          <a:lstStyle>
            <a:lvl1pPr>
              <a:defRPr sz="2000">
                <a:solidFill>
                  <a:srgbClr val="000000"/>
                </a:solidFill>
                <a:latin typeface="Century Gothic" panose="020B0502020202020204" pitchFamily="34" charset="0"/>
              </a:defRPr>
            </a:lvl1pPr>
            <a:lvl2pPr marL="455613">
              <a:defRPr sz="2000">
                <a:solidFill>
                  <a:srgbClr val="000000"/>
                </a:solidFill>
                <a:latin typeface="Century Gothic" panose="020B0502020202020204" pitchFamily="34" charset="0"/>
              </a:defRPr>
            </a:lvl2pPr>
            <a:lvl3pPr marL="914400">
              <a:defRPr sz="2000">
                <a:solidFill>
                  <a:srgbClr val="000000"/>
                </a:solidFill>
                <a:latin typeface="Century Gothic" panose="020B0502020202020204" pitchFamily="34" charset="0"/>
              </a:defRPr>
            </a:lvl3pPr>
            <a:lvl4pPr marL="1370013">
              <a:defRPr sz="2000">
                <a:solidFill>
                  <a:srgbClr val="000000"/>
                </a:solidFill>
                <a:latin typeface="Century Gothic" panose="020B0502020202020204" pitchFamily="34" charset="0"/>
              </a:defRPr>
            </a:lvl4pPr>
            <a:lvl5pPr marL="1828800">
              <a:defRPr sz="2000">
                <a:solidFill>
                  <a:srgbClr val="000000"/>
                </a:solidFill>
                <a:latin typeface="Century Gothic" panose="020B0502020202020204" pitchFamily="34" charset="0"/>
              </a:defRPr>
            </a:lvl5pPr>
            <a:lvl6pPr eaLnBrk="0" fontAlgn="base" hangingPunct="0">
              <a:lnSpc>
                <a:spcPct val="99000"/>
              </a:lnSpc>
              <a:spcBef>
                <a:spcPct val="0"/>
              </a:spcBef>
              <a:spcAft>
                <a:spcPct val="0"/>
              </a:spcAft>
              <a:buClr>
                <a:srgbClr val="000000"/>
              </a:buClr>
              <a:buSzPct val="100000"/>
              <a:buFont typeface="Times New Roman" panose="02020603050405020304" pitchFamily="18" charset="0"/>
              <a:defRPr sz="2000">
                <a:solidFill>
                  <a:srgbClr val="000000"/>
                </a:solidFill>
                <a:latin typeface="Century Gothic" panose="020B0502020202020204" pitchFamily="34" charset="0"/>
              </a:defRPr>
            </a:lvl6pPr>
            <a:lvl7pPr eaLnBrk="0" fontAlgn="base" hangingPunct="0">
              <a:lnSpc>
                <a:spcPct val="99000"/>
              </a:lnSpc>
              <a:spcBef>
                <a:spcPct val="0"/>
              </a:spcBef>
              <a:spcAft>
                <a:spcPct val="0"/>
              </a:spcAft>
              <a:buClr>
                <a:srgbClr val="000000"/>
              </a:buClr>
              <a:buSzPct val="100000"/>
              <a:buFont typeface="Times New Roman" panose="02020603050405020304" pitchFamily="18" charset="0"/>
              <a:defRPr sz="2000">
                <a:solidFill>
                  <a:srgbClr val="000000"/>
                </a:solidFill>
                <a:latin typeface="Century Gothic" panose="020B0502020202020204" pitchFamily="34" charset="0"/>
              </a:defRPr>
            </a:lvl7pPr>
            <a:lvl8pPr eaLnBrk="0" fontAlgn="base" hangingPunct="0">
              <a:lnSpc>
                <a:spcPct val="99000"/>
              </a:lnSpc>
              <a:spcBef>
                <a:spcPct val="0"/>
              </a:spcBef>
              <a:spcAft>
                <a:spcPct val="0"/>
              </a:spcAft>
              <a:buClr>
                <a:srgbClr val="000000"/>
              </a:buClr>
              <a:buSzPct val="100000"/>
              <a:buFont typeface="Times New Roman" panose="02020603050405020304" pitchFamily="18" charset="0"/>
              <a:defRPr sz="2000">
                <a:solidFill>
                  <a:srgbClr val="000000"/>
                </a:solidFill>
                <a:latin typeface="Century Gothic" panose="020B0502020202020204" pitchFamily="34" charset="0"/>
              </a:defRPr>
            </a:lvl8pPr>
            <a:lvl9pPr eaLnBrk="0" fontAlgn="base" hangingPunct="0">
              <a:lnSpc>
                <a:spcPct val="99000"/>
              </a:lnSpc>
              <a:spcBef>
                <a:spcPct val="0"/>
              </a:spcBef>
              <a:spcAft>
                <a:spcPct val="0"/>
              </a:spcAft>
              <a:buClr>
                <a:srgbClr val="000000"/>
              </a:buClr>
              <a:buSzPct val="100000"/>
              <a:buFont typeface="Times New Roman" panose="02020603050405020304" pitchFamily="18" charset="0"/>
              <a:defRPr sz="2000">
                <a:solidFill>
                  <a:srgbClr val="000000"/>
                </a:solidFill>
                <a:latin typeface="Century Gothic" panose="020B0502020202020204" pitchFamily="34" charset="0"/>
              </a:defRPr>
            </a:lvl9pPr>
          </a:lstStyle>
          <a:p>
            <a:pPr algn="ctr" defTabSz="781995">
              <a:spcAft>
                <a:spcPts val="600"/>
              </a:spcAft>
            </a:pPr>
            <a:r>
              <a:rPr lang="en-GB" b="1" dirty="0">
                <a:solidFill>
                  <a:srgbClr val="0070C0"/>
                </a:solidFill>
                <a:latin typeface="Arial" panose="020B0604020202020204" pitchFamily="34" charset="0"/>
                <a:cs typeface="Arial" panose="020B0604020202020204" pitchFamily="34" charset="0"/>
              </a:rPr>
              <a:t>Convention sur la pollution </a:t>
            </a:r>
            <a:r>
              <a:rPr lang="en-GB" b="1" dirty="0" err="1">
                <a:solidFill>
                  <a:srgbClr val="0070C0"/>
                </a:solidFill>
                <a:latin typeface="Arial" panose="020B0604020202020204" pitchFamily="34" charset="0"/>
                <a:cs typeface="Arial" panose="020B0604020202020204" pitchFamily="34" charset="0"/>
              </a:rPr>
              <a:t>atmosphérique</a:t>
            </a:r>
            <a:r>
              <a:rPr lang="en-GB" b="1" dirty="0">
                <a:solidFill>
                  <a:srgbClr val="0070C0"/>
                </a:solidFill>
                <a:latin typeface="Arial" panose="020B0604020202020204" pitchFamily="34" charset="0"/>
                <a:cs typeface="Arial" panose="020B0604020202020204" pitchFamily="34" charset="0"/>
              </a:rPr>
              <a:t> </a:t>
            </a:r>
            <a:r>
              <a:rPr lang="en-GB" b="1" dirty="0" err="1" smtClean="0">
                <a:solidFill>
                  <a:srgbClr val="0070C0"/>
                </a:solidFill>
                <a:latin typeface="Arial" panose="020B0604020202020204" pitchFamily="34" charset="0"/>
                <a:cs typeface="Arial" panose="020B0604020202020204" pitchFamily="34" charset="0"/>
              </a:rPr>
              <a:t>transfrontalière</a:t>
            </a:r>
            <a:r>
              <a:rPr lang="en-GB" b="1" dirty="0" smtClean="0">
                <a:solidFill>
                  <a:srgbClr val="0070C0"/>
                </a:solidFill>
                <a:latin typeface="Arial" panose="020B0604020202020204" pitchFamily="34" charset="0"/>
                <a:cs typeface="Arial" panose="020B0604020202020204" pitchFamily="34" charset="0"/>
              </a:rPr>
              <a:t> et à longue distance  </a:t>
            </a:r>
            <a:r>
              <a:rPr lang="en-GB" b="1" dirty="0">
                <a:solidFill>
                  <a:srgbClr val="0070C0"/>
                </a:solidFill>
                <a:latin typeface="Arial" panose="020B0604020202020204" pitchFamily="34" charset="0"/>
                <a:cs typeface="Arial" panose="020B0604020202020204" pitchFamily="34" charset="0"/>
              </a:rPr>
              <a:t>(CLRTAP) (1979</a:t>
            </a:r>
            <a:r>
              <a:rPr lang="en-GB" b="1" dirty="0" smtClean="0">
                <a:solidFill>
                  <a:srgbClr val="0070C0"/>
                </a:solidFill>
                <a:latin typeface="Arial" panose="020B0604020202020204" pitchFamily="34" charset="0"/>
                <a:cs typeface="Arial" panose="020B0604020202020204" pitchFamily="34" charset="0"/>
              </a:rPr>
              <a:t>) – Nations </a:t>
            </a:r>
            <a:r>
              <a:rPr lang="en-GB" b="1" dirty="0" err="1" smtClean="0">
                <a:solidFill>
                  <a:srgbClr val="0070C0"/>
                </a:solidFill>
                <a:latin typeface="Arial" panose="020B0604020202020204" pitchFamily="34" charset="0"/>
                <a:cs typeface="Arial" panose="020B0604020202020204" pitchFamily="34" charset="0"/>
              </a:rPr>
              <a:t>Unies</a:t>
            </a:r>
            <a:r>
              <a:rPr lang="en-GB" b="1" dirty="0" smtClean="0">
                <a:solidFill>
                  <a:srgbClr val="0070C0"/>
                </a:solidFill>
                <a:latin typeface="Arial" panose="020B0604020202020204" pitchFamily="34" charset="0"/>
                <a:cs typeface="Arial" panose="020B0604020202020204" pitchFamily="34" charset="0"/>
              </a:rPr>
              <a:t> </a:t>
            </a:r>
            <a:endParaRPr lang="en-GB" b="1" dirty="0">
              <a:solidFill>
                <a:srgbClr val="0070C0"/>
              </a:solidFill>
              <a:latin typeface="Arial" panose="020B0604020202020204" pitchFamily="34" charset="0"/>
              <a:cs typeface="Arial" panose="020B0604020202020204" pitchFamily="34" charset="0"/>
            </a:endParaRPr>
          </a:p>
        </p:txBody>
      </p:sp>
      <p:sp>
        <p:nvSpPr>
          <p:cNvPr id="19" name="AutoShape 24"/>
          <p:cNvSpPr>
            <a:spLocks noChangeArrowheads="1"/>
          </p:cNvSpPr>
          <p:nvPr/>
        </p:nvSpPr>
        <p:spPr bwMode="auto">
          <a:xfrm>
            <a:off x="1035130" y="5858772"/>
            <a:ext cx="548369" cy="536204"/>
          </a:xfrm>
          <a:prstGeom prst="curvedRightArrow">
            <a:avLst>
              <a:gd name="adj1" fmla="val 26601"/>
              <a:gd name="adj2" fmla="val 53203"/>
              <a:gd name="adj3" fmla="val 33333"/>
            </a:avLst>
          </a:prstGeom>
          <a:solidFill>
            <a:srgbClr val="FF6600"/>
          </a:solidFill>
          <a:ln w="9525">
            <a:solidFill>
              <a:schemeClr val="tx1"/>
            </a:solidFill>
            <a:miter lim="800000"/>
            <a:headEnd/>
            <a:tailEnd/>
          </a:ln>
        </p:spPr>
        <p:txBody>
          <a:bodyPr wrap="none" lIns="78192" tIns="39097" rIns="78192" bIns="39097" anchor="ctr"/>
          <a:lstStyle>
            <a:lvl1pPr>
              <a:defRPr sz="2000">
                <a:solidFill>
                  <a:srgbClr val="000000"/>
                </a:solidFill>
                <a:latin typeface="Century Gothic" panose="020B0502020202020204" pitchFamily="34" charset="0"/>
              </a:defRPr>
            </a:lvl1pPr>
            <a:lvl2pPr indent="-287338">
              <a:defRPr sz="2000">
                <a:solidFill>
                  <a:srgbClr val="000000"/>
                </a:solidFill>
                <a:latin typeface="Century Gothic" panose="020B0502020202020204" pitchFamily="34" charset="0"/>
              </a:defRPr>
            </a:lvl2pPr>
            <a:lvl3pPr>
              <a:defRPr sz="2000">
                <a:solidFill>
                  <a:srgbClr val="000000"/>
                </a:solidFill>
                <a:latin typeface="Century Gothic" panose="020B0502020202020204" pitchFamily="34" charset="0"/>
              </a:defRPr>
            </a:lvl3pPr>
            <a:lvl4pPr indent="-230188">
              <a:defRPr sz="2000">
                <a:solidFill>
                  <a:srgbClr val="000000"/>
                </a:solidFill>
                <a:latin typeface="Century Gothic" panose="020B0502020202020204" pitchFamily="34" charset="0"/>
              </a:defRPr>
            </a:lvl4pPr>
            <a:lvl5pPr>
              <a:defRPr sz="2000">
                <a:solidFill>
                  <a:srgbClr val="000000"/>
                </a:solidFill>
                <a:latin typeface="Century Gothic" panose="020B0502020202020204" pitchFamily="34" charset="0"/>
              </a:defRPr>
            </a:lvl5pPr>
            <a:lvl6pPr marL="2514600" indent="-228600" eaLnBrk="0" fontAlgn="base" hangingPunct="0">
              <a:lnSpc>
                <a:spcPct val="99000"/>
              </a:lnSpc>
              <a:spcBef>
                <a:spcPct val="0"/>
              </a:spcBef>
              <a:spcAft>
                <a:spcPct val="0"/>
              </a:spcAft>
              <a:buClr>
                <a:srgbClr val="000000"/>
              </a:buClr>
              <a:buSzPct val="100000"/>
              <a:buFont typeface="Times New Roman" panose="02020603050405020304" pitchFamily="18" charset="0"/>
              <a:defRPr sz="2000">
                <a:solidFill>
                  <a:srgbClr val="000000"/>
                </a:solidFill>
                <a:latin typeface="Century Gothic" panose="020B0502020202020204" pitchFamily="34" charset="0"/>
              </a:defRPr>
            </a:lvl6pPr>
            <a:lvl7pPr marL="2971800" indent="-228600" eaLnBrk="0" fontAlgn="base" hangingPunct="0">
              <a:lnSpc>
                <a:spcPct val="99000"/>
              </a:lnSpc>
              <a:spcBef>
                <a:spcPct val="0"/>
              </a:spcBef>
              <a:spcAft>
                <a:spcPct val="0"/>
              </a:spcAft>
              <a:buClr>
                <a:srgbClr val="000000"/>
              </a:buClr>
              <a:buSzPct val="100000"/>
              <a:buFont typeface="Times New Roman" panose="02020603050405020304" pitchFamily="18" charset="0"/>
              <a:defRPr sz="2000">
                <a:solidFill>
                  <a:srgbClr val="000000"/>
                </a:solidFill>
                <a:latin typeface="Century Gothic" panose="020B0502020202020204" pitchFamily="34" charset="0"/>
              </a:defRPr>
            </a:lvl7pPr>
            <a:lvl8pPr marL="3429000" indent="-228600" eaLnBrk="0" fontAlgn="base" hangingPunct="0">
              <a:lnSpc>
                <a:spcPct val="99000"/>
              </a:lnSpc>
              <a:spcBef>
                <a:spcPct val="0"/>
              </a:spcBef>
              <a:spcAft>
                <a:spcPct val="0"/>
              </a:spcAft>
              <a:buClr>
                <a:srgbClr val="000000"/>
              </a:buClr>
              <a:buSzPct val="100000"/>
              <a:buFont typeface="Times New Roman" panose="02020603050405020304" pitchFamily="18" charset="0"/>
              <a:defRPr sz="2000">
                <a:solidFill>
                  <a:srgbClr val="000000"/>
                </a:solidFill>
                <a:latin typeface="Century Gothic" panose="020B0502020202020204" pitchFamily="34" charset="0"/>
              </a:defRPr>
            </a:lvl8pPr>
            <a:lvl9pPr marL="3886200" indent="-228600" eaLnBrk="0" fontAlgn="base" hangingPunct="0">
              <a:lnSpc>
                <a:spcPct val="99000"/>
              </a:lnSpc>
              <a:spcBef>
                <a:spcPct val="0"/>
              </a:spcBef>
              <a:spcAft>
                <a:spcPct val="0"/>
              </a:spcAft>
              <a:buClr>
                <a:srgbClr val="000000"/>
              </a:buClr>
              <a:buSzPct val="100000"/>
              <a:buFont typeface="Times New Roman" panose="02020603050405020304" pitchFamily="18" charset="0"/>
              <a:defRPr sz="2000">
                <a:solidFill>
                  <a:srgbClr val="000000"/>
                </a:solidFill>
                <a:latin typeface="Century Gothic" panose="020B0502020202020204" pitchFamily="34" charset="0"/>
              </a:defRPr>
            </a:lvl9pPr>
          </a:lstStyle>
          <a:p>
            <a:pPr defTabSz="781995"/>
            <a:endParaRPr lang="en-US" sz="1539">
              <a:solidFill>
                <a:schemeClr val="tx1"/>
              </a:solidFill>
              <a:latin typeface="Arial" panose="020B0604020202020204" pitchFamily="34" charset="0"/>
            </a:endParaRPr>
          </a:p>
        </p:txBody>
      </p:sp>
      <p:pic>
        <p:nvPicPr>
          <p:cNvPr id="16" name="Picture 8"/>
          <p:cNvPicPr>
            <a:picLocks noChangeAspect="1" noChangeArrowheads="1"/>
          </p:cNvPicPr>
          <p:nvPr/>
        </p:nvPicPr>
        <p:blipFill>
          <a:blip r:embed="rId7" cstate="print"/>
          <a:srcRect/>
          <a:stretch>
            <a:fillRect/>
          </a:stretch>
        </p:blipFill>
        <p:spPr bwMode="auto">
          <a:xfrm>
            <a:off x="10493965" y="6052742"/>
            <a:ext cx="1024467" cy="709612"/>
          </a:xfrm>
          <a:prstGeom prst="rect">
            <a:avLst/>
          </a:prstGeom>
          <a:noFill/>
          <a:ln w="9525">
            <a:noFill/>
            <a:miter lim="800000"/>
            <a:headEnd/>
            <a:tailEnd/>
          </a:ln>
          <a:effectLst/>
        </p:spPr>
      </p:pic>
    </p:spTree>
    <p:extLst>
      <p:ext uri="{BB962C8B-B14F-4D97-AF65-F5344CB8AC3E}">
        <p14:creationId xmlns:p14="http://schemas.microsoft.com/office/powerpoint/2010/main" val="3923208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ChangeArrowheads="1"/>
          </p:cNvSpPr>
          <p:nvPr/>
        </p:nvSpPr>
        <p:spPr bwMode="auto">
          <a:xfrm>
            <a:off x="1871135" y="314897"/>
            <a:ext cx="9793816" cy="830997"/>
          </a:xfrm>
          <a:prstGeom prst="rect">
            <a:avLst/>
          </a:prstGeom>
          <a:noFill/>
          <a:ln w="9525">
            <a:noFill/>
            <a:miter lim="800000"/>
            <a:headEnd/>
            <a:tailEnd/>
          </a:ln>
          <a:effectLst/>
        </p:spPr>
        <p:txBody>
          <a:bodyPr anchor="ctr">
            <a:spAutoFit/>
          </a:bodyPr>
          <a:lstStyle/>
          <a:p>
            <a:pPr algn="ctr"/>
            <a:r>
              <a:rPr lang="fr-FR" sz="2400" b="1" u="none" dirty="0">
                <a:latin typeface="Comic Sans MS" pitchFamily="66" charset="0"/>
              </a:rPr>
              <a:t>Convention de Genève (1979)</a:t>
            </a:r>
          </a:p>
          <a:p>
            <a:pPr algn="ctr"/>
            <a:r>
              <a:rPr lang="fr-FR" sz="2400" b="1" u="none" dirty="0">
                <a:latin typeface="Comic Sans MS" pitchFamily="66" charset="0"/>
              </a:rPr>
              <a:t> Pollution atmosphérique transfrontière à longue distance</a:t>
            </a:r>
          </a:p>
        </p:txBody>
      </p:sp>
      <p:pic>
        <p:nvPicPr>
          <p:cNvPr id="12296" name="Picture 8"/>
          <p:cNvPicPr>
            <a:picLocks noChangeAspect="1" noChangeArrowheads="1"/>
          </p:cNvPicPr>
          <p:nvPr/>
        </p:nvPicPr>
        <p:blipFill>
          <a:blip r:embed="rId3" cstate="print"/>
          <a:srcRect/>
          <a:stretch>
            <a:fillRect/>
          </a:stretch>
        </p:blipFill>
        <p:spPr bwMode="auto">
          <a:xfrm>
            <a:off x="708316" y="314897"/>
            <a:ext cx="1024467" cy="830997"/>
          </a:xfrm>
          <a:prstGeom prst="rect">
            <a:avLst/>
          </a:prstGeom>
          <a:noFill/>
          <a:ln w="9525">
            <a:noFill/>
            <a:miter lim="800000"/>
            <a:headEnd/>
            <a:tailEnd/>
          </a:ln>
          <a:effectLst/>
        </p:spPr>
      </p:pic>
      <p:pic>
        <p:nvPicPr>
          <p:cNvPr id="12298" name="Picture 10" descr="emep_logo">
            <a:hlinkClick r:id="rId4"/>
          </p:cNvPr>
          <p:cNvPicPr>
            <a:picLocks noChangeAspect="1" noChangeArrowheads="1"/>
          </p:cNvPicPr>
          <p:nvPr/>
        </p:nvPicPr>
        <p:blipFill>
          <a:blip r:embed="rId5" cstate="print"/>
          <a:srcRect/>
          <a:stretch>
            <a:fillRect/>
          </a:stretch>
        </p:blipFill>
        <p:spPr bwMode="auto">
          <a:xfrm>
            <a:off x="1322918" y="1387997"/>
            <a:ext cx="10562167" cy="809626"/>
          </a:xfrm>
          <a:prstGeom prst="rect">
            <a:avLst/>
          </a:prstGeom>
          <a:noFill/>
        </p:spPr>
      </p:pic>
      <p:sp>
        <p:nvSpPr>
          <p:cNvPr id="12299" name="Text Box 11"/>
          <p:cNvSpPr txBox="1">
            <a:spLocks noChangeArrowheads="1"/>
          </p:cNvSpPr>
          <p:nvPr/>
        </p:nvSpPr>
        <p:spPr bwMode="auto">
          <a:xfrm>
            <a:off x="1326764" y="2524867"/>
            <a:ext cx="10865236" cy="461665"/>
          </a:xfrm>
          <a:prstGeom prst="rect">
            <a:avLst/>
          </a:prstGeom>
          <a:noFill/>
          <a:ln w="9525">
            <a:noFill/>
            <a:miter lim="800000"/>
            <a:headEnd/>
            <a:tailEnd/>
          </a:ln>
          <a:effectLst/>
        </p:spPr>
        <p:txBody>
          <a:bodyPr wrap="square">
            <a:spAutoFit/>
          </a:bodyPr>
          <a:lstStyle/>
          <a:p>
            <a:pPr>
              <a:spcBef>
                <a:spcPct val="50000"/>
              </a:spcBef>
            </a:pPr>
            <a:r>
              <a:rPr lang="fr-FR" sz="2400" dirty="0"/>
              <a:t>Acidification et eutrophisation</a:t>
            </a:r>
            <a:r>
              <a:rPr lang="fr-FR" sz="2400" u="none" dirty="0"/>
              <a:t>, </a:t>
            </a:r>
            <a:r>
              <a:rPr lang="fr-FR" sz="2400" u="none" dirty="0" smtClean="0"/>
              <a:t>Ozone, Métaux </a:t>
            </a:r>
            <a:r>
              <a:rPr lang="fr-FR" sz="2400" u="none" dirty="0"/>
              <a:t>lourds, </a:t>
            </a:r>
            <a:r>
              <a:rPr lang="fr-FR" sz="2400" u="none" dirty="0" smtClean="0"/>
              <a:t>Particules, </a:t>
            </a:r>
            <a:r>
              <a:rPr lang="fr-FR" sz="2400" u="none" dirty="0" err="1" smtClean="0"/>
              <a:t>Comp</a:t>
            </a:r>
            <a:r>
              <a:rPr lang="fr-FR" sz="2400" u="none" dirty="0" smtClean="0"/>
              <a:t>.  Organiques</a:t>
            </a:r>
            <a:endParaRPr lang="fr-FR" sz="2400" u="none" dirty="0"/>
          </a:p>
        </p:txBody>
      </p:sp>
      <p:sp>
        <p:nvSpPr>
          <p:cNvPr id="12300" name="AutoShape 12"/>
          <p:cNvSpPr>
            <a:spLocks noChangeArrowheads="1"/>
          </p:cNvSpPr>
          <p:nvPr/>
        </p:nvSpPr>
        <p:spPr bwMode="auto">
          <a:xfrm>
            <a:off x="624417" y="1932341"/>
            <a:ext cx="575733" cy="1152525"/>
          </a:xfrm>
          <a:prstGeom prst="curvedRightArrow">
            <a:avLst>
              <a:gd name="adj1" fmla="val 46042"/>
              <a:gd name="adj2" fmla="val 106765"/>
              <a:gd name="adj3" fmla="val 33333"/>
            </a:avLst>
          </a:prstGeom>
          <a:solidFill>
            <a:schemeClr val="accent1"/>
          </a:solidFill>
          <a:ln w="9525">
            <a:solidFill>
              <a:schemeClr val="tx1"/>
            </a:solidFill>
            <a:miter lim="800000"/>
            <a:headEnd/>
            <a:tailEnd/>
          </a:ln>
          <a:effectLst/>
        </p:spPr>
        <p:txBody>
          <a:bodyPr wrap="none" anchor="ctr"/>
          <a:lstStyle/>
          <a:p>
            <a:endParaRPr lang="fr-FR"/>
          </a:p>
        </p:txBody>
      </p:sp>
      <p:grpSp>
        <p:nvGrpSpPr>
          <p:cNvPr id="2" name="Group 38"/>
          <p:cNvGrpSpPr>
            <a:grpSpLocks/>
          </p:cNvGrpSpPr>
          <p:nvPr/>
        </p:nvGrpSpPr>
        <p:grpSpPr bwMode="auto">
          <a:xfrm>
            <a:off x="912285" y="3216358"/>
            <a:ext cx="11279716" cy="2189163"/>
            <a:chOff x="431" y="2478"/>
            <a:chExt cx="5329" cy="1379"/>
          </a:xfrm>
        </p:grpSpPr>
        <p:sp>
          <p:nvSpPr>
            <p:cNvPr id="12319" name="Line 31"/>
            <p:cNvSpPr>
              <a:spLocks noChangeShapeType="1"/>
            </p:cNvSpPr>
            <p:nvPr/>
          </p:nvSpPr>
          <p:spPr bwMode="auto">
            <a:xfrm flipH="1" flipV="1">
              <a:off x="3357" y="2888"/>
              <a:ext cx="636" cy="680"/>
            </a:xfrm>
            <a:prstGeom prst="line">
              <a:avLst/>
            </a:prstGeom>
            <a:noFill/>
            <a:ln w="76200">
              <a:solidFill>
                <a:schemeClr val="bg2"/>
              </a:solidFill>
              <a:prstDash val="sysDot"/>
              <a:round/>
              <a:headEnd/>
              <a:tailEnd type="triangle" w="med" len="med"/>
            </a:ln>
            <a:effectLst/>
          </p:spPr>
          <p:txBody>
            <a:bodyPr/>
            <a:lstStyle/>
            <a:p>
              <a:endParaRPr lang="fr-FR"/>
            </a:p>
          </p:txBody>
        </p:sp>
        <p:grpSp>
          <p:nvGrpSpPr>
            <p:cNvPr id="3" name="Group 37"/>
            <p:cNvGrpSpPr>
              <a:grpSpLocks/>
            </p:cNvGrpSpPr>
            <p:nvPr/>
          </p:nvGrpSpPr>
          <p:grpSpPr bwMode="auto">
            <a:xfrm>
              <a:off x="431" y="2478"/>
              <a:ext cx="5329" cy="1379"/>
              <a:chOff x="431" y="2478"/>
              <a:chExt cx="5329" cy="1379"/>
            </a:xfrm>
          </p:grpSpPr>
          <p:sp>
            <p:nvSpPr>
              <p:cNvPr id="12304" name="AutoShape 16"/>
              <p:cNvSpPr>
                <a:spLocks noChangeArrowheads="1"/>
              </p:cNvSpPr>
              <p:nvPr/>
            </p:nvSpPr>
            <p:spPr bwMode="auto">
              <a:xfrm>
                <a:off x="431" y="2478"/>
                <a:ext cx="1225" cy="363"/>
              </a:xfrm>
              <a:prstGeom prst="roundRect">
                <a:avLst>
                  <a:gd name="adj" fmla="val 16667"/>
                </a:avLst>
              </a:prstGeom>
              <a:gradFill rotWithShape="1">
                <a:gsLst>
                  <a:gs pos="0">
                    <a:schemeClr val="accent1"/>
                  </a:gs>
                  <a:gs pos="100000">
                    <a:schemeClr val="bg1"/>
                  </a:gs>
                </a:gsLst>
                <a:lin ang="5400000" scaled="1"/>
              </a:gradFill>
              <a:ln w="9525">
                <a:solidFill>
                  <a:schemeClr val="tx1"/>
                </a:solidFill>
                <a:round/>
                <a:headEnd/>
                <a:tailEnd/>
              </a:ln>
              <a:effectLst/>
            </p:spPr>
            <p:txBody>
              <a:bodyPr wrap="none" anchor="ctr"/>
              <a:lstStyle/>
              <a:p>
                <a:pPr algn="ctr"/>
                <a:r>
                  <a:rPr lang="fr-FR" sz="2400" u="none" dirty="0">
                    <a:latin typeface="Trebuchet MS" pitchFamily="34" charset="0"/>
                  </a:rPr>
                  <a:t>Emissions</a:t>
                </a:r>
              </a:p>
            </p:txBody>
          </p:sp>
          <p:sp>
            <p:nvSpPr>
              <p:cNvPr id="12305" name="AutoShape 17"/>
              <p:cNvSpPr>
                <a:spLocks noChangeArrowheads="1"/>
              </p:cNvSpPr>
              <p:nvPr/>
            </p:nvSpPr>
            <p:spPr bwMode="auto">
              <a:xfrm>
                <a:off x="4038" y="3494"/>
                <a:ext cx="1225" cy="363"/>
              </a:xfrm>
              <a:prstGeom prst="roundRect">
                <a:avLst>
                  <a:gd name="adj" fmla="val 16667"/>
                </a:avLst>
              </a:prstGeom>
              <a:gradFill rotWithShape="1">
                <a:gsLst>
                  <a:gs pos="0">
                    <a:schemeClr val="accent1"/>
                  </a:gs>
                  <a:gs pos="100000">
                    <a:schemeClr val="bg1"/>
                  </a:gs>
                </a:gsLst>
                <a:lin ang="5400000" scaled="1"/>
              </a:gradFill>
              <a:ln w="9525">
                <a:solidFill>
                  <a:schemeClr val="tx1"/>
                </a:solidFill>
                <a:round/>
                <a:headEnd/>
                <a:tailEnd/>
              </a:ln>
              <a:effectLst/>
            </p:spPr>
            <p:txBody>
              <a:bodyPr wrap="none" anchor="ctr"/>
              <a:lstStyle/>
              <a:p>
                <a:pPr algn="ctr"/>
                <a:r>
                  <a:rPr lang="fr-FR" sz="2400" u="none">
                    <a:latin typeface="Trebuchet MS" pitchFamily="34" charset="0"/>
                  </a:rPr>
                  <a:t>Observations</a:t>
                </a:r>
              </a:p>
            </p:txBody>
          </p:sp>
          <p:sp>
            <p:nvSpPr>
              <p:cNvPr id="12306" name="AutoShape 18"/>
              <p:cNvSpPr>
                <a:spLocks noChangeArrowheads="1"/>
              </p:cNvSpPr>
              <p:nvPr/>
            </p:nvSpPr>
            <p:spPr bwMode="auto">
              <a:xfrm>
                <a:off x="2245" y="2478"/>
                <a:ext cx="1316" cy="362"/>
              </a:xfrm>
              <a:prstGeom prst="roundRect">
                <a:avLst>
                  <a:gd name="adj" fmla="val 16667"/>
                </a:avLst>
              </a:prstGeom>
              <a:gradFill rotWithShape="1">
                <a:gsLst>
                  <a:gs pos="0">
                    <a:schemeClr val="accent1"/>
                  </a:gs>
                  <a:gs pos="100000">
                    <a:schemeClr val="bg1"/>
                  </a:gs>
                </a:gsLst>
                <a:lin ang="5400000" scaled="1"/>
              </a:gradFill>
              <a:ln w="9525">
                <a:solidFill>
                  <a:schemeClr val="tx1"/>
                </a:solidFill>
                <a:round/>
                <a:headEnd/>
                <a:tailEnd/>
              </a:ln>
              <a:effectLst/>
            </p:spPr>
            <p:txBody>
              <a:bodyPr wrap="none" anchor="ctr"/>
              <a:lstStyle/>
              <a:p>
                <a:pPr algn="ctr"/>
                <a:r>
                  <a:rPr lang="fr-FR" sz="2400" u="none">
                    <a:latin typeface="Trebuchet MS" pitchFamily="34" charset="0"/>
                  </a:rPr>
                  <a:t>Modèles</a:t>
                </a:r>
              </a:p>
            </p:txBody>
          </p:sp>
          <p:sp>
            <p:nvSpPr>
              <p:cNvPr id="12308" name="AutoShape 20"/>
              <p:cNvSpPr>
                <a:spLocks noChangeArrowheads="1"/>
              </p:cNvSpPr>
              <p:nvPr/>
            </p:nvSpPr>
            <p:spPr bwMode="auto">
              <a:xfrm>
                <a:off x="4059" y="2478"/>
                <a:ext cx="1225" cy="363"/>
              </a:xfrm>
              <a:prstGeom prst="roundRect">
                <a:avLst>
                  <a:gd name="adj" fmla="val 16667"/>
                </a:avLst>
              </a:prstGeom>
              <a:gradFill rotWithShape="1">
                <a:gsLst>
                  <a:gs pos="0">
                    <a:schemeClr val="accent1"/>
                  </a:gs>
                  <a:gs pos="100000">
                    <a:schemeClr val="bg1"/>
                  </a:gs>
                </a:gsLst>
                <a:lin ang="5400000" scaled="1"/>
              </a:gradFill>
              <a:ln w="9525">
                <a:solidFill>
                  <a:schemeClr val="tx1"/>
                </a:solidFill>
                <a:round/>
                <a:headEnd/>
                <a:tailEnd/>
              </a:ln>
              <a:effectLst/>
            </p:spPr>
            <p:txBody>
              <a:bodyPr wrap="none" anchor="ctr"/>
              <a:lstStyle/>
              <a:p>
                <a:pPr algn="ctr"/>
                <a:r>
                  <a:rPr lang="fr-FR" sz="2400" u="none">
                    <a:latin typeface="Trebuchet MS" pitchFamily="34" charset="0"/>
                  </a:rPr>
                  <a:t>Impact</a:t>
                </a:r>
              </a:p>
            </p:txBody>
          </p:sp>
          <p:sp>
            <p:nvSpPr>
              <p:cNvPr id="12309" name="AutoShape 21"/>
              <p:cNvSpPr>
                <a:spLocks noChangeArrowheads="1"/>
              </p:cNvSpPr>
              <p:nvPr/>
            </p:nvSpPr>
            <p:spPr bwMode="auto">
              <a:xfrm>
                <a:off x="1791" y="2568"/>
                <a:ext cx="363" cy="181"/>
              </a:xfrm>
              <a:prstGeom prst="rightArrow">
                <a:avLst>
                  <a:gd name="adj1" fmla="val 50000"/>
                  <a:gd name="adj2" fmla="val 50138"/>
                </a:avLst>
              </a:prstGeom>
              <a:solidFill>
                <a:srgbClr val="3366FF"/>
              </a:solidFill>
              <a:ln w="9525">
                <a:noFill/>
                <a:miter lim="800000"/>
                <a:headEnd/>
                <a:tailEnd/>
              </a:ln>
              <a:effectLst/>
            </p:spPr>
            <p:txBody>
              <a:bodyPr wrap="none" anchor="ctr"/>
              <a:lstStyle/>
              <a:p>
                <a:endParaRPr lang="fr-FR"/>
              </a:p>
            </p:txBody>
          </p:sp>
          <p:sp>
            <p:nvSpPr>
              <p:cNvPr id="12310" name="AutoShape 22"/>
              <p:cNvSpPr>
                <a:spLocks noChangeArrowheads="1"/>
              </p:cNvSpPr>
              <p:nvPr/>
            </p:nvSpPr>
            <p:spPr bwMode="auto">
              <a:xfrm>
                <a:off x="3606" y="2568"/>
                <a:ext cx="363" cy="182"/>
              </a:xfrm>
              <a:prstGeom prst="rightArrow">
                <a:avLst>
                  <a:gd name="adj1" fmla="val 50000"/>
                  <a:gd name="adj2" fmla="val 49863"/>
                </a:avLst>
              </a:prstGeom>
              <a:solidFill>
                <a:srgbClr val="3366FF"/>
              </a:solidFill>
              <a:ln w="9525">
                <a:noFill/>
                <a:miter lim="800000"/>
                <a:headEnd/>
                <a:tailEnd/>
              </a:ln>
              <a:effectLst/>
            </p:spPr>
            <p:txBody>
              <a:bodyPr wrap="none" anchor="ctr"/>
              <a:lstStyle/>
              <a:p>
                <a:endParaRPr lang="fr-FR"/>
              </a:p>
            </p:txBody>
          </p:sp>
          <p:sp>
            <p:nvSpPr>
              <p:cNvPr id="12314" name="Rectangle 26"/>
              <p:cNvSpPr>
                <a:spLocks noChangeArrowheads="1"/>
              </p:cNvSpPr>
              <p:nvPr/>
            </p:nvSpPr>
            <p:spPr bwMode="auto">
              <a:xfrm>
                <a:off x="1202" y="3177"/>
                <a:ext cx="3447" cy="117"/>
              </a:xfrm>
              <a:prstGeom prst="rect">
                <a:avLst/>
              </a:prstGeom>
              <a:solidFill>
                <a:srgbClr val="3366FF"/>
              </a:solidFill>
              <a:ln w="9525">
                <a:noFill/>
                <a:miter lim="800000"/>
                <a:headEnd/>
                <a:tailEnd/>
              </a:ln>
              <a:effectLst/>
            </p:spPr>
            <p:txBody>
              <a:bodyPr wrap="none" anchor="ctr"/>
              <a:lstStyle/>
              <a:p>
                <a:endParaRPr lang="fr-FR"/>
              </a:p>
            </p:txBody>
          </p:sp>
          <p:sp>
            <p:nvSpPr>
              <p:cNvPr id="12318" name="Text Box 30"/>
              <p:cNvSpPr txBox="1">
                <a:spLocks noChangeArrowheads="1"/>
              </p:cNvSpPr>
              <p:nvPr/>
            </p:nvSpPr>
            <p:spPr bwMode="auto">
              <a:xfrm>
                <a:off x="1183" y="3307"/>
                <a:ext cx="2449" cy="231"/>
              </a:xfrm>
              <a:prstGeom prst="rect">
                <a:avLst/>
              </a:prstGeom>
              <a:noFill/>
              <a:ln w="9525">
                <a:noFill/>
                <a:miter lim="800000"/>
                <a:headEnd/>
                <a:tailEnd/>
              </a:ln>
              <a:effectLst/>
            </p:spPr>
            <p:txBody>
              <a:bodyPr>
                <a:spAutoFit/>
              </a:bodyPr>
              <a:lstStyle/>
              <a:p>
                <a:pPr>
                  <a:spcBef>
                    <a:spcPct val="50000"/>
                  </a:spcBef>
                </a:pPr>
                <a:r>
                  <a:rPr lang="fr-FR" i="1" u="none"/>
                  <a:t>Scénarios, politiques de réduction</a:t>
                </a:r>
              </a:p>
            </p:txBody>
          </p:sp>
          <p:sp>
            <p:nvSpPr>
              <p:cNvPr id="12320" name="Rectangle 32"/>
              <p:cNvSpPr>
                <a:spLocks noChangeArrowheads="1"/>
              </p:cNvSpPr>
              <p:nvPr/>
            </p:nvSpPr>
            <p:spPr bwMode="auto">
              <a:xfrm>
                <a:off x="4649" y="2886"/>
                <a:ext cx="91" cy="408"/>
              </a:xfrm>
              <a:prstGeom prst="rect">
                <a:avLst/>
              </a:prstGeom>
              <a:solidFill>
                <a:srgbClr val="3366FF"/>
              </a:solidFill>
              <a:ln w="9525">
                <a:noFill/>
                <a:miter lim="800000"/>
                <a:headEnd/>
                <a:tailEnd/>
              </a:ln>
              <a:effectLst/>
            </p:spPr>
            <p:txBody>
              <a:bodyPr wrap="none" anchor="ctr"/>
              <a:lstStyle/>
              <a:p>
                <a:endParaRPr lang="fr-FR"/>
              </a:p>
            </p:txBody>
          </p:sp>
          <p:sp>
            <p:nvSpPr>
              <p:cNvPr id="12321" name="AutoShape 33"/>
              <p:cNvSpPr>
                <a:spLocks noChangeArrowheads="1"/>
              </p:cNvSpPr>
              <p:nvPr/>
            </p:nvSpPr>
            <p:spPr bwMode="auto">
              <a:xfrm flipH="1">
                <a:off x="884" y="2931"/>
                <a:ext cx="318" cy="363"/>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3366FF"/>
              </a:solidFill>
              <a:ln w="9525">
                <a:noFill/>
                <a:miter lim="800000"/>
                <a:headEnd/>
                <a:tailEnd/>
              </a:ln>
              <a:effectLst/>
            </p:spPr>
            <p:txBody>
              <a:bodyPr wrap="none" anchor="ctr"/>
              <a:lstStyle/>
              <a:p>
                <a:endParaRPr lang="fr-FR"/>
              </a:p>
            </p:txBody>
          </p:sp>
          <p:sp>
            <p:nvSpPr>
              <p:cNvPr id="12322" name="Rectangle 34"/>
              <p:cNvSpPr>
                <a:spLocks noChangeArrowheads="1"/>
              </p:cNvSpPr>
              <p:nvPr/>
            </p:nvSpPr>
            <p:spPr bwMode="auto">
              <a:xfrm>
                <a:off x="4648" y="3160"/>
                <a:ext cx="96" cy="296"/>
              </a:xfrm>
              <a:prstGeom prst="rect">
                <a:avLst/>
              </a:prstGeom>
              <a:solidFill>
                <a:srgbClr val="3366FF"/>
              </a:solidFill>
              <a:ln w="9525">
                <a:noFill/>
                <a:miter lim="800000"/>
                <a:headEnd/>
                <a:tailEnd/>
              </a:ln>
              <a:effectLst/>
            </p:spPr>
            <p:txBody>
              <a:bodyPr wrap="none" anchor="ctr"/>
              <a:lstStyle/>
              <a:p>
                <a:endParaRPr lang="fr-FR"/>
              </a:p>
            </p:txBody>
          </p:sp>
          <p:sp>
            <p:nvSpPr>
              <p:cNvPr id="12324" name="Text Box 36"/>
              <p:cNvSpPr txBox="1">
                <a:spLocks noChangeArrowheads="1"/>
              </p:cNvSpPr>
              <p:nvPr/>
            </p:nvSpPr>
            <p:spPr bwMode="auto">
              <a:xfrm>
                <a:off x="4823" y="3203"/>
                <a:ext cx="937" cy="231"/>
              </a:xfrm>
              <a:prstGeom prst="rect">
                <a:avLst/>
              </a:prstGeom>
              <a:noFill/>
              <a:ln w="9525">
                <a:noFill/>
                <a:miter lim="800000"/>
                <a:headEnd/>
                <a:tailEnd/>
              </a:ln>
              <a:effectLst/>
            </p:spPr>
            <p:txBody>
              <a:bodyPr>
                <a:spAutoFit/>
              </a:bodyPr>
              <a:lstStyle/>
              <a:p>
                <a:pPr>
                  <a:spcBef>
                    <a:spcPct val="50000"/>
                  </a:spcBef>
                </a:pPr>
                <a:r>
                  <a:rPr lang="fr-FR" i="1" u="none"/>
                  <a:t>Evaluation</a:t>
                </a:r>
              </a:p>
            </p:txBody>
          </p:sp>
        </p:grpSp>
      </p:grpSp>
      <p:grpSp>
        <p:nvGrpSpPr>
          <p:cNvPr id="5" name="Groupe 4"/>
          <p:cNvGrpSpPr/>
          <p:nvPr/>
        </p:nvGrpSpPr>
        <p:grpSpPr>
          <a:xfrm>
            <a:off x="-76835" y="4328401"/>
            <a:ext cx="12104712" cy="2693004"/>
            <a:chOff x="-76835" y="4328401"/>
            <a:chExt cx="12104712" cy="2693004"/>
          </a:xfrm>
        </p:grpSpPr>
        <p:grpSp>
          <p:nvGrpSpPr>
            <p:cNvPr id="30" name="Groupe 78"/>
            <p:cNvGrpSpPr/>
            <p:nvPr/>
          </p:nvGrpSpPr>
          <p:grpSpPr>
            <a:xfrm>
              <a:off x="-76835" y="4328401"/>
              <a:ext cx="2621070" cy="2448272"/>
              <a:chOff x="1711682" y="2450225"/>
              <a:chExt cx="2896451" cy="2922991"/>
            </a:xfrm>
          </p:grpSpPr>
          <p:pic>
            <p:nvPicPr>
              <p:cNvPr id="31" name="Picture 5"/>
              <p:cNvPicPr>
                <a:picLocks noChangeAspect="1" noChangeArrowheads="1"/>
              </p:cNvPicPr>
              <p:nvPr/>
            </p:nvPicPr>
            <p:blipFill>
              <a:blip r:embed="rId6" cstate="print"/>
              <a:srcRect/>
              <a:stretch>
                <a:fillRect/>
              </a:stretch>
            </p:blipFill>
            <p:spPr bwMode="auto">
              <a:xfrm>
                <a:off x="1711682" y="2450225"/>
                <a:ext cx="2820313" cy="2922991"/>
              </a:xfrm>
              <a:prstGeom prst="rect">
                <a:avLst/>
              </a:prstGeom>
              <a:noFill/>
              <a:ln w="9525">
                <a:noFill/>
                <a:miter lim="800000"/>
                <a:headEnd/>
                <a:tailEnd/>
              </a:ln>
            </p:spPr>
          </p:pic>
          <p:pic>
            <p:nvPicPr>
              <p:cNvPr id="32" name="Picture 6"/>
              <p:cNvPicPr>
                <a:picLocks noChangeAspect="1" noChangeArrowheads="1"/>
              </p:cNvPicPr>
              <p:nvPr/>
            </p:nvPicPr>
            <p:blipFill>
              <a:blip r:embed="rId7" cstate="print"/>
              <a:srcRect/>
              <a:stretch>
                <a:fillRect/>
              </a:stretch>
            </p:blipFill>
            <p:spPr bwMode="auto">
              <a:xfrm>
                <a:off x="1711682" y="2450225"/>
                <a:ext cx="2820313" cy="2922991"/>
              </a:xfrm>
              <a:prstGeom prst="rect">
                <a:avLst/>
              </a:prstGeom>
              <a:noFill/>
              <a:ln w="9525">
                <a:noFill/>
                <a:miter lim="800000"/>
                <a:headEnd/>
                <a:tailEnd/>
              </a:ln>
            </p:spPr>
          </p:pic>
          <p:sp>
            <p:nvSpPr>
              <p:cNvPr id="33" name="Rectangle 7"/>
              <p:cNvSpPr>
                <a:spLocks noChangeArrowheads="1"/>
              </p:cNvSpPr>
              <p:nvPr/>
            </p:nvSpPr>
            <p:spPr bwMode="auto">
              <a:xfrm>
                <a:off x="4111949" y="4334434"/>
                <a:ext cx="496184" cy="1350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dirty="0" smtClean="0">
                    <a:ln>
                      <a:noFill/>
                    </a:ln>
                    <a:solidFill>
                      <a:srgbClr val="000000"/>
                    </a:solidFill>
                    <a:effectLst/>
                    <a:latin typeface="Calibri" pitchFamily="34" charset="0"/>
                    <a:cs typeface="Arial" pitchFamily="34" charset="0"/>
                  </a:rPr>
                  <a:t>LE CASSET</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Rectangle 8"/>
              <p:cNvSpPr>
                <a:spLocks noChangeArrowheads="1"/>
              </p:cNvSpPr>
              <p:nvPr/>
            </p:nvSpPr>
            <p:spPr bwMode="auto">
              <a:xfrm>
                <a:off x="2575111" y="3129104"/>
                <a:ext cx="78675" cy="84009"/>
              </a:xfrm>
              <a:prstGeom prst="rect">
                <a:avLst/>
              </a:prstGeom>
              <a:solidFill>
                <a:srgbClr val="0000FF"/>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5" name="Rectangle 10"/>
              <p:cNvSpPr>
                <a:spLocks noChangeArrowheads="1"/>
              </p:cNvSpPr>
              <p:nvPr/>
            </p:nvSpPr>
            <p:spPr bwMode="auto">
              <a:xfrm>
                <a:off x="3387201" y="3597754"/>
                <a:ext cx="78675" cy="89343"/>
              </a:xfrm>
              <a:prstGeom prst="rect">
                <a:avLst/>
              </a:prstGeom>
              <a:solidFill>
                <a:srgbClr val="0000FF"/>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6" name="Rectangle 12"/>
              <p:cNvSpPr>
                <a:spLocks noChangeArrowheads="1"/>
              </p:cNvSpPr>
              <p:nvPr/>
            </p:nvSpPr>
            <p:spPr bwMode="auto">
              <a:xfrm>
                <a:off x="4074611" y="4486451"/>
                <a:ext cx="78675" cy="84009"/>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7" name="Freeform 13"/>
              <p:cNvSpPr>
                <a:spLocks noEditPoints="1"/>
              </p:cNvSpPr>
              <p:nvPr/>
            </p:nvSpPr>
            <p:spPr bwMode="auto">
              <a:xfrm>
                <a:off x="4071944" y="4483784"/>
                <a:ext cx="84009" cy="89343"/>
              </a:xfrm>
              <a:custGeom>
                <a:avLst/>
                <a:gdLst/>
                <a:ahLst/>
                <a:cxnLst>
                  <a:cxn ang="0">
                    <a:pos x="0" y="0"/>
                  </a:cxn>
                  <a:cxn ang="0">
                    <a:pos x="63" y="0"/>
                  </a:cxn>
                  <a:cxn ang="0">
                    <a:pos x="63" y="67"/>
                  </a:cxn>
                  <a:cxn ang="0">
                    <a:pos x="0" y="67"/>
                  </a:cxn>
                  <a:cxn ang="0">
                    <a:pos x="0" y="0"/>
                  </a:cxn>
                  <a:cxn ang="0">
                    <a:pos x="4" y="65"/>
                  </a:cxn>
                  <a:cxn ang="0">
                    <a:pos x="2" y="63"/>
                  </a:cxn>
                  <a:cxn ang="0">
                    <a:pos x="61" y="63"/>
                  </a:cxn>
                  <a:cxn ang="0">
                    <a:pos x="59" y="65"/>
                  </a:cxn>
                  <a:cxn ang="0">
                    <a:pos x="59" y="2"/>
                  </a:cxn>
                  <a:cxn ang="0">
                    <a:pos x="61" y="4"/>
                  </a:cxn>
                  <a:cxn ang="0">
                    <a:pos x="2" y="4"/>
                  </a:cxn>
                  <a:cxn ang="0">
                    <a:pos x="4" y="2"/>
                  </a:cxn>
                  <a:cxn ang="0">
                    <a:pos x="4" y="65"/>
                  </a:cxn>
                </a:cxnLst>
                <a:rect l="0" t="0" r="r" b="b"/>
                <a:pathLst>
                  <a:path w="63" h="67">
                    <a:moveTo>
                      <a:pt x="0" y="0"/>
                    </a:moveTo>
                    <a:lnTo>
                      <a:pt x="63" y="0"/>
                    </a:lnTo>
                    <a:lnTo>
                      <a:pt x="63" y="67"/>
                    </a:lnTo>
                    <a:lnTo>
                      <a:pt x="0" y="67"/>
                    </a:lnTo>
                    <a:lnTo>
                      <a:pt x="0" y="0"/>
                    </a:lnTo>
                    <a:close/>
                    <a:moveTo>
                      <a:pt x="4" y="65"/>
                    </a:moveTo>
                    <a:lnTo>
                      <a:pt x="2" y="63"/>
                    </a:lnTo>
                    <a:lnTo>
                      <a:pt x="61" y="63"/>
                    </a:lnTo>
                    <a:lnTo>
                      <a:pt x="59" y="65"/>
                    </a:lnTo>
                    <a:lnTo>
                      <a:pt x="59" y="2"/>
                    </a:lnTo>
                    <a:lnTo>
                      <a:pt x="61" y="4"/>
                    </a:lnTo>
                    <a:lnTo>
                      <a:pt x="2" y="4"/>
                    </a:lnTo>
                    <a:lnTo>
                      <a:pt x="4" y="2"/>
                    </a:lnTo>
                    <a:lnTo>
                      <a:pt x="4" y="65"/>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8" name="Rectangle 14"/>
              <p:cNvSpPr>
                <a:spLocks noChangeArrowheads="1"/>
              </p:cNvSpPr>
              <p:nvPr/>
            </p:nvSpPr>
            <p:spPr bwMode="auto">
              <a:xfrm>
                <a:off x="4022606" y="3662359"/>
                <a:ext cx="84009" cy="84009"/>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9" name="Freeform 15"/>
              <p:cNvSpPr>
                <a:spLocks noEditPoints="1"/>
              </p:cNvSpPr>
              <p:nvPr/>
            </p:nvSpPr>
            <p:spPr bwMode="auto">
              <a:xfrm>
                <a:off x="4019939" y="3659692"/>
                <a:ext cx="89343" cy="89343"/>
              </a:xfrm>
              <a:custGeom>
                <a:avLst/>
                <a:gdLst/>
                <a:ahLst/>
                <a:cxnLst>
                  <a:cxn ang="0">
                    <a:pos x="0" y="0"/>
                  </a:cxn>
                  <a:cxn ang="0">
                    <a:pos x="67" y="0"/>
                  </a:cxn>
                  <a:cxn ang="0">
                    <a:pos x="67" y="67"/>
                  </a:cxn>
                  <a:cxn ang="0">
                    <a:pos x="0" y="67"/>
                  </a:cxn>
                  <a:cxn ang="0">
                    <a:pos x="0" y="0"/>
                  </a:cxn>
                  <a:cxn ang="0">
                    <a:pos x="4" y="65"/>
                  </a:cxn>
                  <a:cxn ang="0">
                    <a:pos x="2" y="63"/>
                  </a:cxn>
                  <a:cxn ang="0">
                    <a:pos x="65" y="63"/>
                  </a:cxn>
                  <a:cxn ang="0">
                    <a:pos x="63" y="65"/>
                  </a:cxn>
                  <a:cxn ang="0">
                    <a:pos x="63" y="2"/>
                  </a:cxn>
                  <a:cxn ang="0">
                    <a:pos x="65" y="4"/>
                  </a:cxn>
                  <a:cxn ang="0">
                    <a:pos x="2" y="4"/>
                  </a:cxn>
                  <a:cxn ang="0">
                    <a:pos x="4" y="2"/>
                  </a:cxn>
                  <a:cxn ang="0">
                    <a:pos x="4" y="65"/>
                  </a:cxn>
                </a:cxnLst>
                <a:rect l="0" t="0" r="r" b="b"/>
                <a:pathLst>
                  <a:path w="67" h="67">
                    <a:moveTo>
                      <a:pt x="0" y="0"/>
                    </a:moveTo>
                    <a:lnTo>
                      <a:pt x="67" y="0"/>
                    </a:lnTo>
                    <a:lnTo>
                      <a:pt x="67" y="67"/>
                    </a:lnTo>
                    <a:lnTo>
                      <a:pt x="0" y="67"/>
                    </a:lnTo>
                    <a:lnTo>
                      <a:pt x="0" y="0"/>
                    </a:lnTo>
                    <a:close/>
                    <a:moveTo>
                      <a:pt x="4" y="65"/>
                    </a:moveTo>
                    <a:lnTo>
                      <a:pt x="2" y="63"/>
                    </a:lnTo>
                    <a:lnTo>
                      <a:pt x="65" y="63"/>
                    </a:lnTo>
                    <a:lnTo>
                      <a:pt x="63" y="65"/>
                    </a:lnTo>
                    <a:lnTo>
                      <a:pt x="63" y="2"/>
                    </a:lnTo>
                    <a:lnTo>
                      <a:pt x="65" y="4"/>
                    </a:lnTo>
                    <a:lnTo>
                      <a:pt x="2" y="4"/>
                    </a:lnTo>
                    <a:lnTo>
                      <a:pt x="4" y="2"/>
                    </a:lnTo>
                    <a:lnTo>
                      <a:pt x="4" y="65"/>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40" name="Rectangle 16"/>
              <p:cNvSpPr>
                <a:spLocks noChangeArrowheads="1"/>
              </p:cNvSpPr>
              <p:nvPr/>
            </p:nvSpPr>
            <p:spPr bwMode="auto">
              <a:xfrm>
                <a:off x="3061165" y="4127744"/>
                <a:ext cx="84009" cy="84009"/>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1" name="Freeform 17"/>
              <p:cNvSpPr>
                <a:spLocks noEditPoints="1"/>
              </p:cNvSpPr>
              <p:nvPr/>
            </p:nvSpPr>
            <p:spPr bwMode="auto">
              <a:xfrm>
                <a:off x="3058498" y="4125077"/>
                <a:ext cx="89343" cy="89343"/>
              </a:xfrm>
              <a:custGeom>
                <a:avLst/>
                <a:gdLst/>
                <a:ahLst/>
                <a:cxnLst>
                  <a:cxn ang="0">
                    <a:pos x="0" y="0"/>
                  </a:cxn>
                  <a:cxn ang="0">
                    <a:pos x="67" y="0"/>
                  </a:cxn>
                  <a:cxn ang="0">
                    <a:pos x="67" y="67"/>
                  </a:cxn>
                  <a:cxn ang="0">
                    <a:pos x="0" y="67"/>
                  </a:cxn>
                  <a:cxn ang="0">
                    <a:pos x="0" y="0"/>
                  </a:cxn>
                  <a:cxn ang="0">
                    <a:pos x="4" y="65"/>
                  </a:cxn>
                  <a:cxn ang="0">
                    <a:pos x="2" y="63"/>
                  </a:cxn>
                  <a:cxn ang="0">
                    <a:pos x="65" y="63"/>
                  </a:cxn>
                  <a:cxn ang="0">
                    <a:pos x="63" y="65"/>
                  </a:cxn>
                  <a:cxn ang="0">
                    <a:pos x="63" y="2"/>
                  </a:cxn>
                  <a:cxn ang="0">
                    <a:pos x="65" y="4"/>
                  </a:cxn>
                  <a:cxn ang="0">
                    <a:pos x="2" y="4"/>
                  </a:cxn>
                  <a:cxn ang="0">
                    <a:pos x="4" y="2"/>
                  </a:cxn>
                  <a:cxn ang="0">
                    <a:pos x="4" y="65"/>
                  </a:cxn>
                </a:cxnLst>
                <a:rect l="0" t="0" r="r" b="b"/>
                <a:pathLst>
                  <a:path w="67" h="67">
                    <a:moveTo>
                      <a:pt x="0" y="0"/>
                    </a:moveTo>
                    <a:lnTo>
                      <a:pt x="67" y="0"/>
                    </a:lnTo>
                    <a:lnTo>
                      <a:pt x="67" y="67"/>
                    </a:lnTo>
                    <a:lnTo>
                      <a:pt x="0" y="67"/>
                    </a:lnTo>
                    <a:lnTo>
                      <a:pt x="0" y="0"/>
                    </a:lnTo>
                    <a:close/>
                    <a:moveTo>
                      <a:pt x="4" y="65"/>
                    </a:moveTo>
                    <a:lnTo>
                      <a:pt x="2" y="63"/>
                    </a:lnTo>
                    <a:lnTo>
                      <a:pt x="65" y="63"/>
                    </a:lnTo>
                    <a:lnTo>
                      <a:pt x="63" y="65"/>
                    </a:lnTo>
                    <a:lnTo>
                      <a:pt x="63" y="2"/>
                    </a:lnTo>
                    <a:lnTo>
                      <a:pt x="65" y="4"/>
                    </a:lnTo>
                    <a:lnTo>
                      <a:pt x="2" y="4"/>
                    </a:lnTo>
                    <a:lnTo>
                      <a:pt x="4" y="2"/>
                    </a:lnTo>
                    <a:lnTo>
                      <a:pt x="4" y="65"/>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42" name="Rectangle 18"/>
              <p:cNvSpPr>
                <a:spLocks noChangeArrowheads="1"/>
              </p:cNvSpPr>
              <p:nvPr/>
            </p:nvSpPr>
            <p:spPr bwMode="auto">
              <a:xfrm>
                <a:off x="2118393" y="2980950"/>
                <a:ext cx="770196" cy="1350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dirty="0" smtClean="0">
                    <a:ln>
                      <a:noFill/>
                    </a:ln>
                    <a:solidFill>
                      <a:srgbClr val="000000"/>
                    </a:solidFill>
                    <a:effectLst/>
                    <a:latin typeface="Calibri" pitchFamily="34" charset="0"/>
                    <a:cs typeface="Arial" pitchFamily="34" charset="0"/>
                  </a:rPr>
                  <a:t>LA COULONCHE</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Rectangle 19"/>
              <p:cNvSpPr>
                <a:spLocks noChangeArrowheads="1"/>
              </p:cNvSpPr>
              <p:nvPr/>
            </p:nvSpPr>
            <p:spPr bwMode="auto">
              <a:xfrm>
                <a:off x="3658565" y="2626244"/>
                <a:ext cx="303634" cy="1350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dirty="0" smtClean="0">
                    <a:ln>
                      <a:noFill/>
                    </a:ln>
                    <a:solidFill>
                      <a:srgbClr val="000000"/>
                    </a:solidFill>
                    <a:effectLst/>
                    <a:latin typeface="Calibri" pitchFamily="34" charset="0"/>
                    <a:cs typeface="Arial" pitchFamily="34" charset="0"/>
                  </a:rPr>
                  <a:t>REVIN</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44" name="Rectangle 20"/>
              <p:cNvSpPr>
                <a:spLocks noChangeArrowheads="1"/>
              </p:cNvSpPr>
              <p:nvPr/>
            </p:nvSpPr>
            <p:spPr bwMode="auto">
              <a:xfrm>
                <a:off x="4122616" y="3084963"/>
                <a:ext cx="388801" cy="1350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dirty="0" smtClean="0">
                    <a:ln>
                      <a:noFill/>
                    </a:ln>
                    <a:solidFill>
                      <a:srgbClr val="000000"/>
                    </a:solidFill>
                    <a:effectLst/>
                    <a:latin typeface="Calibri" pitchFamily="34" charset="0"/>
                    <a:cs typeface="Arial" pitchFamily="34" charset="0"/>
                  </a:rPr>
                  <a:t>DONON</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Rectangle 21"/>
              <p:cNvSpPr>
                <a:spLocks noChangeArrowheads="1"/>
              </p:cNvSpPr>
              <p:nvPr/>
            </p:nvSpPr>
            <p:spPr bwMode="auto">
              <a:xfrm>
                <a:off x="3133174" y="3470338"/>
                <a:ext cx="470264" cy="1350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dirty="0" smtClean="0">
                    <a:ln>
                      <a:noFill/>
                    </a:ln>
                    <a:solidFill>
                      <a:srgbClr val="000000"/>
                    </a:solidFill>
                    <a:effectLst/>
                    <a:latin typeface="Calibri" pitchFamily="34" charset="0"/>
                    <a:cs typeface="Arial" pitchFamily="34" charset="0"/>
                  </a:rPr>
                  <a:t>MORVAN</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46" name="Rectangle 22"/>
              <p:cNvSpPr>
                <a:spLocks noChangeArrowheads="1"/>
              </p:cNvSpPr>
              <p:nvPr/>
            </p:nvSpPr>
            <p:spPr bwMode="auto">
              <a:xfrm>
                <a:off x="2049053" y="3893053"/>
                <a:ext cx="633190" cy="1350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dirty="0" smtClean="0">
                    <a:ln>
                      <a:noFill/>
                    </a:ln>
                    <a:solidFill>
                      <a:srgbClr val="000000"/>
                    </a:solidFill>
                    <a:effectLst/>
                    <a:latin typeface="Calibri" pitchFamily="34" charset="0"/>
                    <a:cs typeface="Arial" pitchFamily="34" charset="0"/>
                  </a:rPr>
                  <a:t>LA TARDIERE</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47" name="Rectangle 23"/>
              <p:cNvSpPr>
                <a:spLocks noChangeArrowheads="1"/>
              </p:cNvSpPr>
              <p:nvPr/>
            </p:nvSpPr>
            <p:spPr bwMode="auto">
              <a:xfrm>
                <a:off x="2460191" y="4504219"/>
                <a:ext cx="868322" cy="1350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dirty="0" smtClean="0">
                    <a:ln>
                      <a:noFill/>
                    </a:ln>
                    <a:solidFill>
                      <a:srgbClr val="000000"/>
                    </a:solidFill>
                    <a:effectLst/>
                    <a:latin typeface="Calibri" pitchFamily="34" charset="0"/>
                    <a:cs typeface="Arial" pitchFamily="34" charset="0"/>
                  </a:rPr>
                  <a:t>PEYRUSSE VIEILLE</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48" name="Rectangle 24"/>
              <p:cNvSpPr>
                <a:spLocks noChangeArrowheads="1"/>
              </p:cNvSpPr>
              <p:nvPr/>
            </p:nvSpPr>
            <p:spPr bwMode="auto">
              <a:xfrm>
                <a:off x="3889257" y="3743702"/>
                <a:ext cx="701694" cy="1350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dirty="0" smtClean="0">
                    <a:ln>
                      <a:noFill/>
                    </a:ln>
                    <a:solidFill>
                      <a:srgbClr val="000000"/>
                    </a:solidFill>
                    <a:effectLst/>
                    <a:latin typeface="Calibri" pitchFamily="34" charset="0"/>
                    <a:cs typeface="Arial" pitchFamily="34" charset="0"/>
                  </a:rPr>
                  <a:t>MONTANDON</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49" name="Rectangle 25"/>
              <p:cNvSpPr>
                <a:spLocks noChangeArrowheads="1"/>
              </p:cNvSpPr>
              <p:nvPr/>
            </p:nvSpPr>
            <p:spPr bwMode="auto">
              <a:xfrm>
                <a:off x="2883811" y="4001064"/>
                <a:ext cx="786859" cy="1350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dirty="0" smtClean="0">
                    <a:ln>
                      <a:noFill/>
                    </a:ln>
                    <a:solidFill>
                      <a:srgbClr val="000000"/>
                    </a:solidFill>
                    <a:effectLst/>
                    <a:latin typeface="Calibri" pitchFamily="34" charset="0"/>
                    <a:cs typeface="Arial" pitchFamily="34" charset="0"/>
                  </a:rPr>
                  <a:t>LE MONTFRANC</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50" name="Rectangle 26"/>
              <p:cNvSpPr>
                <a:spLocks noChangeArrowheads="1"/>
              </p:cNvSpPr>
              <p:nvPr/>
            </p:nvSpPr>
            <p:spPr bwMode="auto">
              <a:xfrm>
                <a:off x="2478434" y="3790373"/>
                <a:ext cx="78675" cy="90677"/>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51" name="Freeform 27"/>
              <p:cNvSpPr>
                <a:spLocks noEditPoints="1"/>
              </p:cNvSpPr>
              <p:nvPr/>
            </p:nvSpPr>
            <p:spPr bwMode="auto">
              <a:xfrm>
                <a:off x="2475767" y="3787707"/>
                <a:ext cx="84009" cy="96011"/>
              </a:xfrm>
              <a:custGeom>
                <a:avLst/>
                <a:gdLst/>
                <a:ahLst/>
                <a:cxnLst>
                  <a:cxn ang="0">
                    <a:pos x="0" y="0"/>
                  </a:cxn>
                  <a:cxn ang="0">
                    <a:pos x="63" y="0"/>
                  </a:cxn>
                  <a:cxn ang="0">
                    <a:pos x="63" y="72"/>
                  </a:cxn>
                  <a:cxn ang="0">
                    <a:pos x="0" y="72"/>
                  </a:cxn>
                  <a:cxn ang="0">
                    <a:pos x="0" y="0"/>
                  </a:cxn>
                  <a:cxn ang="0">
                    <a:pos x="4" y="70"/>
                  </a:cxn>
                  <a:cxn ang="0">
                    <a:pos x="2" y="68"/>
                  </a:cxn>
                  <a:cxn ang="0">
                    <a:pos x="61" y="68"/>
                  </a:cxn>
                  <a:cxn ang="0">
                    <a:pos x="59" y="70"/>
                  </a:cxn>
                  <a:cxn ang="0">
                    <a:pos x="59" y="2"/>
                  </a:cxn>
                  <a:cxn ang="0">
                    <a:pos x="61" y="5"/>
                  </a:cxn>
                  <a:cxn ang="0">
                    <a:pos x="2" y="5"/>
                  </a:cxn>
                  <a:cxn ang="0">
                    <a:pos x="4" y="2"/>
                  </a:cxn>
                  <a:cxn ang="0">
                    <a:pos x="4" y="70"/>
                  </a:cxn>
                </a:cxnLst>
                <a:rect l="0" t="0" r="r" b="b"/>
                <a:pathLst>
                  <a:path w="63" h="72">
                    <a:moveTo>
                      <a:pt x="0" y="0"/>
                    </a:moveTo>
                    <a:lnTo>
                      <a:pt x="63" y="0"/>
                    </a:lnTo>
                    <a:lnTo>
                      <a:pt x="63" y="72"/>
                    </a:lnTo>
                    <a:lnTo>
                      <a:pt x="0" y="72"/>
                    </a:lnTo>
                    <a:lnTo>
                      <a:pt x="0" y="0"/>
                    </a:lnTo>
                    <a:close/>
                    <a:moveTo>
                      <a:pt x="4" y="70"/>
                    </a:moveTo>
                    <a:lnTo>
                      <a:pt x="2" y="68"/>
                    </a:lnTo>
                    <a:lnTo>
                      <a:pt x="61" y="68"/>
                    </a:lnTo>
                    <a:lnTo>
                      <a:pt x="59" y="70"/>
                    </a:lnTo>
                    <a:lnTo>
                      <a:pt x="59" y="2"/>
                    </a:lnTo>
                    <a:lnTo>
                      <a:pt x="61" y="5"/>
                    </a:lnTo>
                    <a:lnTo>
                      <a:pt x="2" y="5"/>
                    </a:lnTo>
                    <a:lnTo>
                      <a:pt x="4" y="2"/>
                    </a:lnTo>
                    <a:lnTo>
                      <a:pt x="4" y="7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52" name="Rectangle 28"/>
              <p:cNvSpPr>
                <a:spLocks noChangeArrowheads="1"/>
              </p:cNvSpPr>
              <p:nvPr/>
            </p:nvSpPr>
            <p:spPr bwMode="auto">
              <a:xfrm>
                <a:off x="2638452" y="4707809"/>
                <a:ext cx="78675" cy="85343"/>
              </a:xfrm>
              <a:prstGeom prst="rect">
                <a:avLst/>
              </a:prstGeom>
              <a:solidFill>
                <a:srgbClr val="0000FF"/>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53" name="Rectangle 30"/>
              <p:cNvSpPr>
                <a:spLocks noChangeArrowheads="1"/>
              </p:cNvSpPr>
              <p:nvPr/>
            </p:nvSpPr>
            <p:spPr bwMode="auto">
              <a:xfrm>
                <a:off x="3594558" y="2766260"/>
                <a:ext cx="78675" cy="90677"/>
              </a:xfrm>
              <a:prstGeom prst="rect">
                <a:avLst/>
              </a:prstGeom>
              <a:solidFill>
                <a:srgbClr val="0000FF"/>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54" name="Rectangle 32"/>
              <p:cNvSpPr>
                <a:spLocks noChangeArrowheads="1"/>
              </p:cNvSpPr>
              <p:nvPr/>
            </p:nvSpPr>
            <p:spPr bwMode="auto">
              <a:xfrm>
                <a:off x="1946517" y="3442838"/>
                <a:ext cx="375841" cy="1350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dirty="0" smtClean="0">
                    <a:ln>
                      <a:noFill/>
                    </a:ln>
                    <a:solidFill>
                      <a:srgbClr val="000000"/>
                    </a:solidFill>
                    <a:effectLst/>
                    <a:latin typeface="Calibri" pitchFamily="34" charset="0"/>
                    <a:cs typeface="Arial" pitchFamily="34" charset="0"/>
                  </a:rPr>
                  <a:t>GUIPRY</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55" name="Rectangle 33"/>
              <p:cNvSpPr>
                <a:spLocks noChangeArrowheads="1"/>
              </p:cNvSpPr>
              <p:nvPr/>
            </p:nvSpPr>
            <p:spPr bwMode="auto">
              <a:xfrm>
                <a:off x="2758464" y="3662359"/>
                <a:ext cx="503590" cy="15194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1" i="0" u="none" strike="noStrike" cap="none" normalizeH="0" baseline="0" dirty="0" smtClean="0">
                    <a:ln>
                      <a:noFill/>
                    </a:ln>
                    <a:solidFill>
                      <a:srgbClr val="000000"/>
                    </a:solidFill>
                    <a:effectLst/>
                    <a:latin typeface="Calibri" pitchFamily="34" charset="0"/>
                    <a:cs typeface="Arial" pitchFamily="34" charset="0"/>
                  </a:rPr>
                  <a:t>V</a:t>
                </a:r>
                <a:r>
                  <a:rPr kumimoji="0" lang="fr-FR" sz="800" b="1" i="0" u="none" strike="noStrike" cap="none" normalizeH="0" baseline="0" dirty="0" smtClean="0">
                    <a:ln>
                      <a:noFill/>
                    </a:ln>
                    <a:solidFill>
                      <a:srgbClr val="000000"/>
                    </a:solidFill>
                    <a:effectLst/>
                    <a:latin typeface="Calibri" pitchFamily="34" charset="0"/>
                    <a:cs typeface="Arial" pitchFamily="34" charset="0"/>
                  </a:rPr>
                  <a:t>ERNEUI</a:t>
                </a:r>
                <a:r>
                  <a:rPr kumimoji="0" lang="fr-FR" sz="900" b="1" i="0" u="none" strike="noStrike" cap="none" normalizeH="0" baseline="0" dirty="0" smtClean="0">
                    <a:ln>
                      <a:noFill/>
                    </a:ln>
                    <a:solidFill>
                      <a:srgbClr val="000000"/>
                    </a:solidFill>
                    <a:effectLst/>
                    <a:latin typeface="Calibri" pitchFamily="34" charset="0"/>
                    <a:cs typeface="Arial" pitchFamily="34" charset="0"/>
                  </a:rPr>
                  <a:t>L</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56" name="Rectangle 34"/>
              <p:cNvSpPr>
                <a:spLocks noChangeArrowheads="1"/>
              </p:cNvSpPr>
              <p:nvPr/>
            </p:nvSpPr>
            <p:spPr bwMode="auto">
              <a:xfrm>
                <a:off x="3779356" y="2933279"/>
                <a:ext cx="455453" cy="1350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dirty="0" smtClean="0">
                    <a:ln>
                      <a:noFill/>
                    </a:ln>
                    <a:solidFill>
                      <a:srgbClr val="000000"/>
                    </a:solidFill>
                    <a:effectLst/>
                    <a:latin typeface="Calibri" pitchFamily="34" charset="0"/>
                    <a:cs typeface="Arial" pitchFamily="34" charset="0"/>
                  </a:rPr>
                  <a:t>JONVILLE</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57" name="Rectangle 35"/>
              <p:cNvSpPr>
                <a:spLocks noChangeArrowheads="1"/>
              </p:cNvSpPr>
              <p:nvPr/>
            </p:nvSpPr>
            <p:spPr bwMode="auto">
              <a:xfrm>
                <a:off x="3435875" y="4662218"/>
                <a:ext cx="557281" cy="1350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dirty="0" smtClean="0">
                    <a:ln>
                      <a:noFill/>
                    </a:ln>
                    <a:solidFill>
                      <a:srgbClr val="000000"/>
                    </a:solidFill>
                    <a:effectLst/>
                    <a:latin typeface="Calibri" pitchFamily="34" charset="0"/>
                    <a:cs typeface="Arial" pitchFamily="34" charset="0"/>
                  </a:rPr>
                  <a:t>St NAZAIRE</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58" name="Rectangle 36"/>
              <p:cNvSpPr>
                <a:spLocks noChangeArrowheads="1"/>
              </p:cNvSpPr>
              <p:nvPr/>
            </p:nvSpPr>
            <p:spPr bwMode="auto">
              <a:xfrm>
                <a:off x="2289746" y="3363224"/>
                <a:ext cx="78675" cy="84009"/>
              </a:xfrm>
              <a:prstGeom prst="rect">
                <a:avLst/>
              </a:prstGeom>
              <a:solidFill>
                <a:schemeClr val="tx2"/>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59" name="Rectangle 38"/>
              <p:cNvSpPr>
                <a:spLocks noChangeArrowheads="1"/>
              </p:cNvSpPr>
              <p:nvPr/>
            </p:nvSpPr>
            <p:spPr bwMode="auto">
              <a:xfrm>
                <a:off x="3145175" y="3819537"/>
                <a:ext cx="78675" cy="90677"/>
              </a:xfrm>
              <a:prstGeom prst="rect">
                <a:avLst/>
              </a:prstGeom>
              <a:solidFill>
                <a:srgbClr val="0070C0"/>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0" name="Rectangle 40"/>
              <p:cNvSpPr>
                <a:spLocks noChangeArrowheads="1"/>
              </p:cNvSpPr>
              <p:nvPr/>
            </p:nvSpPr>
            <p:spPr bwMode="auto">
              <a:xfrm>
                <a:off x="3895925" y="3111631"/>
                <a:ext cx="84009" cy="84009"/>
              </a:xfrm>
              <a:prstGeom prst="rect">
                <a:avLst/>
              </a:prstGeom>
              <a:solidFill>
                <a:schemeClr val="tx2"/>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1" name="Rectangle 42"/>
              <p:cNvSpPr>
                <a:spLocks noChangeArrowheads="1"/>
              </p:cNvSpPr>
              <p:nvPr/>
            </p:nvSpPr>
            <p:spPr bwMode="auto">
              <a:xfrm>
                <a:off x="4101281" y="3212976"/>
                <a:ext cx="78675" cy="84009"/>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2" name="Freeform 43"/>
              <p:cNvSpPr>
                <a:spLocks noEditPoints="1"/>
              </p:cNvSpPr>
              <p:nvPr/>
            </p:nvSpPr>
            <p:spPr bwMode="auto">
              <a:xfrm>
                <a:off x="4098614" y="3210309"/>
                <a:ext cx="84009" cy="89343"/>
              </a:xfrm>
              <a:custGeom>
                <a:avLst/>
                <a:gdLst/>
                <a:ahLst/>
                <a:cxnLst>
                  <a:cxn ang="0">
                    <a:pos x="0" y="0"/>
                  </a:cxn>
                  <a:cxn ang="0">
                    <a:pos x="63" y="0"/>
                  </a:cxn>
                  <a:cxn ang="0">
                    <a:pos x="63" y="67"/>
                  </a:cxn>
                  <a:cxn ang="0">
                    <a:pos x="0" y="67"/>
                  </a:cxn>
                  <a:cxn ang="0">
                    <a:pos x="0" y="0"/>
                  </a:cxn>
                  <a:cxn ang="0">
                    <a:pos x="4" y="65"/>
                  </a:cxn>
                  <a:cxn ang="0">
                    <a:pos x="2" y="63"/>
                  </a:cxn>
                  <a:cxn ang="0">
                    <a:pos x="61" y="63"/>
                  </a:cxn>
                  <a:cxn ang="0">
                    <a:pos x="59" y="65"/>
                  </a:cxn>
                  <a:cxn ang="0">
                    <a:pos x="59" y="2"/>
                  </a:cxn>
                  <a:cxn ang="0">
                    <a:pos x="61" y="4"/>
                  </a:cxn>
                  <a:cxn ang="0">
                    <a:pos x="2" y="4"/>
                  </a:cxn>
                  <a:cxn ang="0">
                    <a:pos x="4" y="2"/>
                  </a:cxn>
                  <a:cxn ang="0">
                    <a:pos x="4" y="65"/>
                  </a:cxn>
                </a:cxnLst>
                <a:rect l="0" t="0" r="r" b="b"/>
                <a:pathLst>
                  <a:path w="63" h="67">
                    <a:moveTo>
                      <a:pt x="0" y="0"/>
                    </a:moveTo>
                    <a:lnTo>
                      <a:pt x="63" y="0"/>
                    </a:lnTo>
                    <a:lnTo>
                      <a:pt x="63" y="67"/>
                    </a:lnTo>
                    <a:lnTo>
                      <a:pt x="0" y="67"/>
                    </a:lnTo>
                    <a:lnTo>
                      <a:pt x="0" y="0"/>
                    </a:lnTo>
                    <a:close/>
                    <a:moveTo>
                      <a:pt x="4" y="65"/>
                    </a:moveTo>
                    <a:lnTo>
                      <a:pt x="2" y="63"/>
                    </a:lnTo>
                    <a:lnTo>
                      <a:pt x="61" y="63"/>
                    </a:lnTo>
                    <a:lnTo>
                      <a:pt x="59" y="65"/>
                    </a:lnTo>
                    <a:lnTo>
                      <a:pt x="59" y="2"/>
                    </a:lnTo>
                    <a:lnTo>
                      <a:pt x="61" y="4"/>
                    </a:lnTo>
                    <a:lnTo>
                      <a:pt x="2" y="4"/>
                    </a:lnTo>
                    <a:lnTo>
                      <a:pt x="4" y="2"/>
                    </a:lnTo>
                    <a:lnTo>
                      <a:pt x="4" y="65"/>
                    </a:lnTo>
                    <a:close/>
                  </a:path>
                </a:pathLst>
              </a:custGeom>
              <a:solidFill>
                <a:srgbClr val="000000"/>
              </a:solid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63" name="Rectangle 44"/>
              <p:cNvSpPr>
                <a:spLocks noChangeArrowheads="1"/>
              </p:cNvSpPr>
              <p:nvPr/>
            </p:nvSpPr>
            <p:spPr bwMode="auto">
              <a:xfrm>
                <a:off x="3752576" y="4549398"/>
                <a:ext cx="78675" cy="89343"/>
              </a:xfrm>
              <a:prstGeom prst="rect">
                <a:avLst/>
              </a:prstGeom>
              <a:solidFill>
                <a:schemeClr val="tx2"/>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fr-FR"/>
              </a:p>
            </p:txBody>
          </p:sp>
        </p:grpSp>
        <p:sp>
          <p:nvSpPr>
            <p:cNvPr id="4" name="ZoneTexte 3"/>
            <p:cNvSpPr txBox="1"/>
            <p:nvPr/>
          </p:nvSpPr>
          <p:spPr>
            <a:xfrm>
              <a:off x="3010486" y="5513300"/>
              <a:ext cx="9017391" cy="1508105"/>
            </a:xfrm>
            <a:prstGeom prst="rect">
              <a:avLst/>
            </a:prstGeom>
            <a:noFill/>
          </p:spPr>
          <p:txBody>
            <a:bodyPr wrap="square" rtlCol="0">
              <a:spAutoFit/>
            </a:bodyPr>
            <a:lstStyle/>
            <a:p>
              <a:r>
                <a:rPr lang="fr-FR" sz="2000" b="1" dirty="0" smtClean="0"/>
                <a:t>Observatoire français MERA </a:t>
              </a:r>
              <a:r>
                <a:rPr lang="fr-FR" dirty="0" smtClean="0"/>
                <a:t>: </a:t>
              </a:r>
              <a:r>
                <a:rPr lang="fr-FR" b="1" dirty="0">
                  <a:solidFill>
                    <a:srgbClr val="FF0000"/>
                  </a:solidFill>
                  <a:latin typeface="Comic Sans MS" pitchFamily="66" charset="0"/>
                </a:rPr>
                <a:t>M</a:t>
              </a:r>
              <a:r>
                <a:rPr lang="fr-FR" b="1" dirty="0">
                  <a:solidFill>
                    <a:srgbClr val="000066"/>
                  </a:solidFill>
                  <a:latin typeface="Comic Sans MS" pitchFamily="66" charset="0"/>
                </a:rPr>
                <a:t>ESURE ET</a:t>
              </a:r>
              <a:r>
                <a:rPr lang="fr-FR" b="1" dirty="0">
                  <a:solidFill>
                    <a:srgbClr val="0B52FC"/>
                  </a:solidFill>
                  <a:latin typeface="Comic Sans MS" pitchFamily="66" charset="0"/>
                </a:rPr>
                <a:t> </a:t>
              </a:r>
              <a:r>
                <a:rPr lang="fr-FR" b="1" dirty="0">
                  <a:solidFill>
                    <a:srgbClr val="000066"/>
                  </a:solidFill>
                  <a:latin typeface="Comic Sans MS" pitchFamily="66" charset="0"/>
                </a:rPr>
                <a:t>D’</a:t>
              </a:r>
              <a:r>
                <a:rPr lang="fr-FR" b="1" dirty="0">
                  <a:solidFill>
                    <a:srgbClr val="FF0000"/>
                  </a:solidFill>
                  <a:latin typeface="Comic Sans MS" pitchFamily="66" charset="0"/>
                </a:rPr>
                <a:t>E</a:t>
              </a:r>
              <a:r>
                <a:rPr lang="fr-FR" b="1" dirty="0">
                  <a:solidFill>
                    <a:srgbClr val="000066"/>
                  </a:solidFill>
                  <a:latin typeface="Comic Sans MS" pitchFamily="66" charset="0"/>
                </a:rPr>
                <a:t>VALUATION EN ZONE</a:t>
              </a:r>
              <a:r>
                <a:rPr lang="fr-FR" b="1" dirty="0">
                  <a:solidFill>
                    <a:srgbClr val="0B52FC"/>
                  </a:solidFill>
                  <a:latin typeface="Comic Sans MS" pitchFamily="66" charset="0"/>
                </a:rPr>
                <a:t> </a:t>
              </a:r>
              <a:r>
                <a:rPr lang="fr-FR" b="1" dirty="0">
                  <a:solidFill>
                    <a:srgbClr val="FF0000"/>
                  </a:solidFill>
                  <a:latin typeface="Comic Sans MS" pitchFamily="66" charset="0"/>
                </a:rPr>
                <a:t>R</a:t>
              </a:r>
              <a:r>
                <a:rPr lang="fr-FR" b="1" dirty="0">
                  <a:solidFill>
                    <a:srgbClr val="000066"/>
                  </a:solidFill>
                  <a:latin typeface="Comic Sans MS" pitchFamily="66" charset="0"/>
                </a:rPr>
                <a:t>URALE DE LA POLLUTION</a:t>
              </a:r>
              <a:r>
                <a:rPr lang="fr-FR" b="1" dirty="0">
                  <a:solidFill>
                    <a:srgbClr val="0B52FC"/>
                  </a:solidFill>
                  <a:latin typeface="Comic Sans MS" pitchFamily="66" charset="0"/>
                </a:rPr>
                <a:t> </a:t>
              </a:r>
              <a:r>
                <a:rPr lang="fr-FR" b="1" dirty="0">
                  <a:solidFill>
                    <a:srgbClr val="FF0000"/>
                  </a:solidFill>
                  <a:latin typeface="Comic Sans MS" pitchFamily="66" charset="0"/>
                </a:rPr>
                <a:t>A</a:t>
              </a:r>
              <a:r>
                <a:rPr lang="fr-FR" b="1" dirty="0">
                  <a:solidFill>
                    <a:srgbClr val="000066"/>
                  </a:solidFill>
                  <a:latin typeface="Comic Sans MS" pitchFamily="66" charset="0"/>
                </a:rPr>
                <a:t>TMOSPHERIQUE A LONGUE </a:t>
              </a:r>
              <a:r>
                <a:rPr lang="fr-FR" b="1" dirty="0" smtClean="0">
                  <a:solidFill>
                    <a:srgbClr val="000066"/>
                  </a:solidFill>
                  <a:latin typeface="Comic Sans MS" pitchFamily="66" charset="0"/>
                </a:rPr>
                <a:t>DISTANCE</a:t>
              </a:r>
            </a:p>
            <a:p>
              <a:endParaRPr lang="fr-FR" b="1" dirty="0">
                <a:solidFill>
                  <a:srgbClr val="000066"/>
                </a:solidFill>
                <a:effectLst>
                  <a:outerShdw blurRad="38100" dist="38100" dir="2700000" algn="tl">
                    <a:srgbClr val="C0C0C0"/>
                  </a:outerShdw>
                </a:effectLst>
                <a:latin typeface="Comic Sans MS" pitchFamily="66" charset="0"/>
              </a:endParaRPr>
            </a:p>
            <a:p>
              <a:r>
                <a:rPr lang="fr-FR" b="1" dirty="0" smtClean="0">
                  <a:solidFill>
                    <a:srgbClr val="000066"/>
                  </a:solidFill>
                  <a:effectLst>
                    <a:outerShdw blurRad="38100" dist="38100" dir="2700000" algn="tl">
                      <a:srgbClr val="C0C0C0"/>
                    </a:outerShdw>
                  </a:effectLst>
                  <a:latin typeface="Comic Sans MS" pitchFamily="66" charset="0"/>
                </a:rPr>
                <a:t>Pilote : IMT Lille DOUAI/SAGE : Partenaires : AASQA, Parc Nationaux,…</a:t>
              </a:r>
              <a:r>
                <a:rPr lang="fr-FR" b="1" dirty="0" smtClean="0">
                  <a:solidFill>
                    <a:srgbClr val="0B52FC"/>
                  </a:solidFill>
                  <a:effectLst>
                    <a:outerShdw blurRad="38100" dist="38100" dir="2700000" algn="tl">
                      <a:srgbClr val="C0C0C0"/>
                    </a:outerShdw>
                  </a:effectLst>
                  <a:latin typeface="Comic Sans MS" pitchFamily="66" charset="0"/>
                </a:rPr>
                <a:t> </a:t>
              </a:r>
              <a:r>
                <a:rPr lang="fr-FR" b="1" dirty="0">
                  <a:solidFill>
                    <a:srgbClr val="FF9900"/>
                  </a:solidFill>
                  <a:effectLst>
                    <a:outerShdw blurRad="38100" dist="38100" dir="2700000" algn="tl">
                      <a:srgbClr val="C0C0C0"/>
                    </a:outerShdw>
                  </a:effectLst>
                  <a:latin typeface="Comic Sans MS" pitchFamily="66" charset="0"/>
                </a:rPr>
                <a:t/>
              </a:r>
              <a:br>
                <a:rPr lang="fr-FR" b="1" dirty="0">
                  <a:solidFill>
                    <a:srgbClr val="FF9900"/>
                  </a:solidFill>
                  <a:effectLst>
                    <a:outerShdw blurRad="38100" dist="38100" dir="2700000" algn="tl">
                      <a:srgbClr val="C0C0C0"/>
                    </a:outerShdw>
                  </a:effectLst>
                  <a:latin typeface="Comic Sans MS" pitchFamily="66" charset="0"/>
                </a:rPr>
              </a:br>
              <a:endParaRPr lang="fr-FR" dirty="0"/>
            </a:p>
          </p:txBody>
        </p:sp>
      </p:grpSp>
    </p:spTree>
    <p:extLst>
      <p:ext uri="{BB962C8B-B14F-4D97-AF65-F5344CB8AC3E}">
        <p14:creationId xmlns:p14="http://schemas.microsoft.com/office/powerpoint/2010/main" val="351908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TotalTime>
  <Words>538</Words>
  <Application>Microsoft Office PowerPoint</Application>
  <PresentationFormat>Personnalisé</PresentationFormat>
  <Paragraphs>98</Paragraphs>
  <Slides>8</Slides>
  <Notes>4</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Thème Office</vt:lpstr>
      <vt:lpstr>Journée Nationale de la Qualité de l’Air 19 SEPTEMBRE 2018 - DOUAI</vt:lpstr>
      <vt:lpstr>Stratégie de coopération internationale pour la qualité de l’air ? </vt:lpstr>
      <vt:lpstr>EU research infrastructures and projects</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Aude BOURIN</dc:creator>
  <cp:lastModifiedBy>CODDEVILLE Patrice</cp:lastModifiedBy>
  <cp:revision>28</cp:revision>
  <dcterms:created xsi:type="dcterms:W3CDTF">2018-09-17T07:10:22Z</dcterms:created>
  <dcterms:modified xsi:type="dcterms:W3CDTF">2018-09-19T04:57:08Z</dcterms:modified>
</cp:coreProperties>
</file>